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0.xml" ContentType="application/vnd.openxmlformats-officedocument.presentationml.tags+xml"/>
  <Override PartName="/ppt/notesSlides/notesSlide44.xml" ContentType="application/vnd.openxmlformats-officedocument.presentationml.notesSlide+xml"/>
  <Override PartName="/ppt/tags/tag11.xml" ContentType="application/vnd.openxmlformats-officedocument.presentationml.tags+xml"/>
  <Override PartName="/ppt/notesSlides/notesSlide45.xml" ContentType="application/vnd.openxmlformats-officedocument.presentationml.notesSlide+xml"/>
  <Override PartName="/ppt/tags/tag12.xml" ContentType="application/vnd.openxmlformats-officedocument.presentationml.tags+xml"/>
  <Override PartName="/ppt/notesSlides/notesSlide46.xml" ContentType="application/vnd.openxmlformats-officedocument.presentationml.notesSlide+xml"/>
  <Override PartName="/ppt/tags/tag13.xml" ContentType="application/vnd.openxmlformats-officedocument.presentationml.tags+xml"/>
  <Override PartName="/ppt/notesSlides/notesSlide47.xml" ContentType="application/vnd.openxmlformats-officedocument.presentationml.notesSlide+xml"/>
  <Override PartName="/ppt/tags/tag14.xml" ContentType="application/vnd.openxmlformats-officedocument.presentationml.tags+xml"/>
  <Override PartName="/ppt/notesSlides/notesSlide48.xml" ContentType="application/vnd.openxmlformats-officedocument.presentationml.notesSlide+xml"/>
  <Override PartName="/ppt/tags/tag15.xml" ContentType="application/vnd.openxmlformats-officedocument.presentationml.tags+xml"/>
  <Override PartName="/ppt/notesSlides/notesSlide49.xml" ContentType="application/vnd.openxmlformats-officedocument.presentationml.notesSlide+xml"/>
  <Override PartName="/ppt/tags/tag16.xml" ContentType="application/vnd.openxmlformats-officedocument.presentationml.tags+xml"/>
  <Override PartName="/ppt/notesSlides/notesSlide50.xml" ContentType="application/vnd.openxmlformats-officedocument.presentationml.notesSlide+xml"/>
  <Override PartName="/ppt/tags/tag17.xml" ContentType="application/vnd.openxmlformats-officedocument.presentationml.tags+xml"/>
  <Override PartName="/ppt/notesSlides/notesSlide51.xml" ContentType="application/vnd.openxmlformats-officedocument.presentationml.notesSlide+xml"/>
  <Override PartName="/ppt/tags/tag18.xml" ContentType="application/vnd.openxmlformats-officedocument.presentationml.tags+xml"/>
  <Override PartName="/ppt/notesSlides/notesSlide52.xml" ContentType="application/vnd.openxmlformats-officedocument.presentationml.notesSlide+xml"/>
  <Override PartName="/ppt/tags/tag19.xml" ContentType="application/vnd.openxmlformats-officedocument.presentationml.tags+xml"/>
  <Override PartName="/ppt/notesSlides/notesSlide53.xml" ContentType="application/vnd.openxmlformats-officedocument.presentationml.notesSlide+xml"/>
  <Override PartName="/ppt/tags/tag20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7" r:id="rId2"/>
    <p:sldMasterId id="2147483745" r:id="rId3"/>
  </p:sldMasterIdLst>
  <p:notesMasterIdLst>
    <p:notesMasterId r:id="rId117"/>
  </p:notesMasterIdLst>
  <p:sldIdLst>
    <p:sldId id="256" r:id="rId4"/>
    <p:sldId id="309" r:id="rId5"/>
    <p:sldId id="373" r:id="rId6"/>
    <p:sldId id="374" r:id="rId7"/>
    <p:sldId id="286" r:id="rId8"/>
    <p:sldId id="287" r:id="rId9"/>
    <p:sldId id="311" r:id="rId10"/>
    <p:sldId id="278" r:id="rId11"/>
    <p:sldId id="312" r:id="rId12"/>
    <p:sldId id="375" r:id="rId13"/>
    <p:sldId id="289" r:id="rId14"/>
    <p:sldId id="313" r:id="rId15"/>
    <p:sldId id="290" r:id="rId16"/>
    <p:sldId id="315" r:id="rId17"/>
    <p:sldId id="293" r:id="rId18"/>
    <p:sldId id="314" r:id="rId19"/>
    <p:sldId id="288" r:id="rId20"/>
    <p:sldId id="318" r:id="rId21"/>
    <p:sldId id="317" r:id="rId22"/>
    <p:sldId id="294" r:id="rId23"/>
    <p:sldId id="316" r:id="rId24"/>
    <p:sldId id="319" r:id="rId25"/>
    <p:sldId id="320" r:id="rId26"/>
    <p:sldId id="321" r:id="rId27"/>
    <p:sldId id="323" r:id="rId28"/>
    <p:sldId id="322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52" r:id="rId42"/>
    <p:sldId id="353" r:id="rId43"/>
    <p:sldId id="354" r:id="rId44"/>
    <p:sldId id="336" r:id="rId45"/>
    <p:sldId id="337" r:id="rId46"/>
    <p:sldId id="338" r:id="rId47"/>
    <p:sldId id="340" r:id="rId48"/>
    <p:sldId id="341" r:id="rId49"/>
    <p:sldId id="342" r:id="rId50"/>
    <p:sldId id="343" r:id="rId51"/>
    <p:sldId id="344" r:id="rId52"/>
    <p:sldId id="345" r:id="rId53"/>
    <p:sldId id="355" r:id="rId54"/>
    <p:sldId id="356" r:id="rId55"/>
    <p:sldId id="357" r:id="rId56"/>
    <p:sldId id="358" r:id="rId57"/>
    <p:sldId id="359" r:id="rId58"/>
    <p:sldId id="360" r:id="rId59"/>
    <p:sldId id="361" r:id="rId60"/>
    <p:sldId id="362" r:id="rId61"/>
    <p:sldId id="363" r:id="rId62"/>
    <p:sldId id="364" r:id="rId63"/>
    <p:sldId id="365" r:id="rId64"/>
    <p:sldId id="366" r:id="rId65"/>
    <p:sldId id="367" r:id="rId66"/>
    <p:sldId id="368" r:id="rId67"/>
    <p:sldId id="369" r:id="rId68"/>
    <p:sldId id="370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7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405" r:id="rId98"/>
    <p:sldId id="406" r:id="rId99"/>
    <p:sldId id="407" r:id="rId100"/>
    <p:sldId id="408" r:id="rId101"/>
    <p:sldId id="409" r:id="rId102"/>
    <p:sldId id="410" r:id="rId103"/>
    <p:sldId id="411" r:id="rId104"/>
    <p:sldId id="412" r:id="rId105"/>
    <p:sldId id="413" r:id="rId106"/>
    <p:sldId id="414" r:id="rId107"/>
    <p:sldId id="415" r:id="rId108"/>
    <p:sldId id="416" r:id="rId109"/>
    <p:sldId id="417" r:id="rId110"/>
    <p:sldId id="418" r:id="rId111"/>
    <p:sldId id="419" r:id="rId112"/>
    <p:sldId id="420" r:id="rId113"/>
    <p:sldId id="421" r:id="rId114"/>
    <p:sldId id="422" r:id="rId115"/>
    <p:sldId id="423" r:id="rId11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FF"/>
    <a:srgbClr val="33CC33"/>
    <a:srgbClr val="3333FF"/>
    <a:srgbClr val="FFFFFF"/>
    <a:srgbClr val="FF3300"/>
    <a:srgbClr val="FFFF99"/>
    <a:srgbClr val="CC3300"/>
    <a:srgbClr val="FF6600"/>
    <a:srgbClr val="0099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87" autoAdjust="0"/>
    <p:restoredTop sz="88397" autoAdjust="0"/>
  </p:normalViewPr>
  <p:slideViewPr>
    <p:cSldViewPr>
      <p:cViewPr varScale="1">
        <p:scale>
          <a:sx n="97" d="100"/>
          <a:sy n="97" d="100"/>
        </p:scale>
        <p:origin x="264" y="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presProps" Target="presProp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viewProps" Target="viewProps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86FF7C7-C09A-4DD3-8353-66D43DEF64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82511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4FA5BEB-414F-441D-8E8A-39F2F7DE507A}" type="slidenum">
              <a:rPr lang="en-US" altLang="zh-CN" sz="1200" smtClean="0">
                <a:latin typeface="Arial" panose="020B0604020202020204" pitchFamily="34" charset="0"/>
              </a:rPr>
              <a:pPr/>
              <a:t>1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49646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08EEFF7-E8EA-466B-8DF1-4F79EAB5E9E3}" type="slidenum">
              <a:rPr lang="en-US" altLang="zh-CN" sz="1200" smtClean="0">
                <a:latin typeface="Arial" panose="020B0604020202020204" pitchFamily="34" charset="0"/>
              </a:rPr>
              <a:pPr/>
              <a:t>13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75246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当然，设计的时候，要留意用的是</a:t>
            </a:r>
            <a:r>
              <a:rPr lang="en-US" altLang="zh-CN"/>
              <a:t>JK</a:t>
            </a:r>
            <a:r>
              <a:rPr lang="zh-CN" altLang="en-US"/>
              <a:t>触发器，还是</a:t>
            </a:r>
            <a:r>
              <a:rPr lang="en-US" altLang="zh-CN"/>
              <a:t>D</a:t>
            </a:r>
            <a:r>
              <a:rPr lang="zh-CN" altLang="en-US"/>
              <a:t>触发器。上升沿还是下降沿。</a:t>
            </a:r>
            <a:endParaRPr lang="en-US" altLang="zh-CN"/>
          </a:p>
          <a:p>
            <a:pPr eaLnBrk="1" hangingPunct="1"/>
            <a:r>
              <a:rPr lang="zh-CN" altLang="en-US"/>
              <a:t>回忆：</a:t>
            </a:r>
            <a:r>
              <a:rPr lang="en-US" altLang="zh-CN"/>
              <a:t>D</a:t>
            </a:r>
            <a:r>
              <a:rPr lang="zh-CN" altLang="en-US"/>
              <a:t>计数器，如何实现翻转功能？</a:t>
            </a:r>
            <a:endParaRPr lang="en-US" altLang="zh-CN"/>
          </a:p>
          <a:p>
            <a:pPr eaLnBrk="1" hangingPunct="1"/>
            <a:r>
              <a:rPr lang="zh-CN" altLang="en-US"/>
              <a:t>把</a:t>
            </a:r>
            <a:r>
              <a:rPr lang="en-US" altLang="zh-CN"/>
              <a:t>Q’</a:t>
            </a:r>
            <a:r>
              <a:rPr lang="zh-CN" altLang="en-US"/>
              <a:t>接到</a:t>
            </a:r>
            <a:r>
              <a:rPr lang="en-US" altLang="zh-CN"/>
              <a:t>D</a:t>
            </a:r>
            <a:r>
              <a:rPr lang="zh-CN" altLang="en-US"/>
              <a:t>上即可。</a:t>
            </a:r>
            <a:endParaRPr lang="zh-CN" altLang="zh-CN"/>
          </a:p>
          <a:p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F7670A-8E07-4071-9E75-9825874F6F25}" type="slidenum">
              <a:rPr lang="en-US" altLang="zh-CN" sz="1200" smtClean="0">
                <a:latin typeface="Arial" panose="020B0604020202020204" pitchFamily="34" charset="0"/>
              </a:rPr>
              <a:pPr/>
              <a:t>14</a:t>
            </a:fld>
            <a:endParaRPr lang="en-US" altLang="zh-CN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062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B390A9C-FE9B-41DA-9A6B-F312090F960A}" type="slidenum">
              <a:rPr lang="en-US" altLang="zh-CN" sz="1200" smtClean="0">
                <a:latin typeface="Arial" panose="020B0604020202020204" pitchFamily="34" charset="0"/>
              </a:rPr>
              <a:pPr/>
              <a:t>15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zh-CN" altLang="en-US"/>
              <a:t>负边沿触发。</a:t>
            </a:r>
            <a:endParaRPr lang="en-US" altLang="zh-CN"/>
          </a:p>
          <a:p>
            <a:pPr marL="228600" indent="-228600" eaLnBrk="1" hangingPunct="1">
              <a:buFontTx/>
              <a:buAutoNum type="arabicPeriod"/>
            </a:pPr>
            <a:r>
              <a:rPr lang="zh-CN" altLang="en-US"/>
              <a:t>所有</a:t>
            </a:r>
            <a:r>
              <a:rPr lang="en-US" altLang="zh-CN"/>
              <a:t>JK</a:t>
            </a:r>
            <a:r>
              <a:rPr lang="zh-CN" altLang="en-US"/>
              <a:t>都接高电平，也即采用了翻转模式。</a:t>
            </a:r>
            <a:endParaRPr lang="en-US" altLang="zh-CN"/>
          </a:p>
          <a:p>
            <a:pPr marL="228600" indent="-228600" eaLnBrk="1" hangingPunct="1">
              <a:buFontTx/>
              <a:buAutoNum type="arabicPeriod"/>
            </a:pPr>
            <a:r>
              <a:rPr lang="zh-CN" altLang="en-US"/>
              <a:t>两个时钟信号。</a:t>
            </a:r>
            <a:endParaRPr lang="en-US" altLang="zh-CN"/>
          </a:p>
          <a:p>
            <a:pPr marL="228600" indent="-228600" eaLnBrk="1" hangingPunct="1">
              <a:buFontTx/>
              <a:buAutoNum type="arabicPeriod"/>
            </a:pPr>
            <a:r>
              <a:rPr lang="zh-CN" altLang="en-US"/>
              <a:t>当</a:t>
            </a:r>
            <a:r>
              <a:rPr lang="en-US" altLang="zh-CN"/>
              <a:t>RO1</a:t>
            </a:r>
            <a:r>
              <a:rPr lang="zh-CN" altLang="en-US"/>
              <a:t>和</a:t>
            </a:r>
            <a:r>
              <a:rPr lang="en-US" altLang="zh-CN"/>
              <a:t>RO2</a:t>
            </a:r>
            <a:r>
              <a:rPr lang="zh-CN" altLang="en-US"/>
              <a:t>都为高时，则所有计数器清</a:t>
            </a:r>
            <a:r>
              <a:rPr lang="en-US" altLang="zh-CN"/>
              <a:t>0.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zh-CN" altLang="en-US"/>
              <a:t>如果把</a:t>
            </a:r>
            <a:r>
              <a:rPr lang="en-US" altLang="zh-CN"/>
              <a:t>Q0</a:t>
            </a:r>
            <a:r>
              <a:rPr lang="zh-CN" altLang="en-US"/>
              <a:t>和</a:t>
            </a:r>
            <a:r>
              <a:rPr lang="en-US" altLang="zh-CN"/>
              <a:t>CLK B</a:t>
            </a:r>
            <a:r>
              <a:rPr lang="zh-CN" altLang="en-US"/>
              <a:t>连接，则构成一个</a:t>
            </a:r>
            <a:r>
              <a:rPr lang="en-US" altLang="zh-CN"/>
              <a:t>4</a:t>
            </a:r>
            <a:r>
              <a:rPr lang="zh-CN" altLang="en-US"/>
              <a:t>位模</a:t>
            </a:r>
            <a:r>
              <a:rPr lang="en-US" altLang="zh-CN"/>
              <a:t>16</a:t>
            </a:r>
            <a:r>
              <a:rPr lang="zh-CN" altLang="en-US"/>
              <a:t>计数器。</a:t>
            </a:r>
            <a:endParaRPr lang="en-US" altLang="zh-CN"/>
          </a:p>
          <a:p>
            <a:pPr marL="228600" indent="-228600" eaLnBrk="1" hangingPunct="1">
              <a:buFontTx/>
              <a:buAutoNum type="arabicPeriod"/>
            </a:pPr>
            <a:r>
              <a:rPr lang="en-US" altLang="zh-CN"/>
              <a:t>74LS93A</a:t>
            </a:r>
            <a:r>
              <a:rPr lang="zh-CN" altLang="en-US"/>
              <a:t>，可以实现所有模</a:t>
            </a:r>
            <a:r>
              <a:rPr lang="en-US" altLang="zh-CN"/>
              <a:t>16</a:t>
            </a:r>
            <a:r>
              <a:rPr lang="zh-CN" altLang="en-US"/>
              <a:t>以内的计数器。</a:t>
            </a: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31677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DEAC6D7-BE0C-4BD6-865C-86D62FD94CAB}" type="slidenum">
              <a:rPr lang="en-US" altLang="zh-CN" sz="1200" smtClean="0">
                <a:latin typeface="Arial" panose="020B0604020202020204" pitchFamily="34" charset="0"/>
              </a:rPr>
              <a:pPr/>
              <a:t>17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>
              <a:buAutoNum type="arabicPeriod"/>
            </a:pPr>
            <a:r>
              <a:rPr lang="en-US" altLang="zh-CN" dirty="0"/>
              <a:t>JK</a:t>
            </a:r>
            <a:r>
              <a:rPr lang="zh-CN" altLang="en-US" dirty="0"/>
              <a:t>触发器</a:t>
            </a:r>
            <a:endParaRPr lang="en-US" altLang="zh-CN" dirty="0"/>
          </a:p>
          <a:p>
            <a:pPr marL="228600" indent="-228600" eaLnBrk="1" hangingPunct="1">
              <a:buAutoNum type="arabicPeriod"/>
            </a:pPr>
            <a:r>
              <a:rPr lang="zh-CN" altLang="en-US" dirty="0"/>
              <a:t>上升沿触发，且接入</a:t>
            </a:r>
            <a:r>
              <a:rPr lang="zh-CN" altLang="en-US" b="1" dirty="0"/>
              <a:t>公共时钟信号</a:t>
            </a:r>
            <a:endParaRPr lang="en-US" altLang="zh-CN" b="1" dirty="0"/>
          </a:p>
          <a:p>
            <a:pPr marL="228600" indent="-228600" eaLnBrk="1" hangingPunct="1">
              <a:buAutoNum type="arabicPeriod"/>
            </a:pPr>
            <a:r>
              <a:rPr lang="zh-CN" altLang="en-US" dirty="0"/>
              <a:t>高级触发器的</a:t>
            </a:r>
            <a:r>
              <a:rPr lang="en-US" altLang="zh-CN" dirty="0"/>
              <a:t>J-K</a:t>
            </a:r>
            <a:r>
              <a:rPr lang="zh-CN" altLang="en-US" dirty="0"/>
              <a:t>输入由低级触发器决定。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02402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实际绘图时，延时会被忽略。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3867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DEAC6D7-BE0C-4BD6-865C-86D62FD94CAB}" type="slidenum">
              <a:rPr lang="en-US" altLang="zh-CN" sz="1200" smtClean="0">
                <a:latin typeface="Arial" panose="020B0604020202020204" pitchFamily="34" charset="0"/>
              </a:rPr>
              <a:pPr/>
              <a:t>19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考虑变化情况，</a:t>
            </a:r>
            <a:r>
              <a:rPr lang="en-US" altLang="zh-CN" dirty="0"/>
              <a:t>011</a:t>
            </a:r>
            <a:r>
              <a:rPr lang="zh-CN" altLang="en-US" dirty="0"/>
              <a:t>转</a:t>
            </a:r>
            <a:r>
              <a:rPr lang="en-US" altLang="zh-CN" dirty="0"/>
              <a:t>100</a:t>
            </a:r>
            <a:r>
              <a:rPr lang="zh-CN" altLang="en-US" dirty="0"/>
              <a:t>，以及</a:t>
            </a:r>
            <a:r>
              <a:rPr lang="en-US" altLang="zh-CN" dirty="0"/>
              <a:t>111</a:t>
            </a:r>
            <a:r>
              <a:rPr lang="zh-CN" altLang="en-US" dirty="0"/>
              <a:t>转</a:t>
            </a:r>
            <a:r>
              <a:rPr lang="en-US" altLang="zh-CN" dirty="0"/>
              <a:t>000</a:t>
            </a:r>
            <a:r>
              <a:rPr lang="zh-CN" altLang="en-US" dirty="0"/>
              <a:t>，可知当</a:t>
            </a:r>
            <a:r>
              <a:rPr lang="en-US" altLang="zh-CN" dirty="0"/>
              <a:t>Q0Q1</a:t>
            </a:r>
            <a:r>
              <a:rPr lang="zh-CN" altLang="en-US" dirty="0"/>
              <a:t>同时为</a:t>
            </a:r>
            <a:r>
              <a:rPr lang="en-US" altLang="zh-CN" dirty="0"/>
              <a:t>1</a:t>
            </a:r>
            <a:r>
              <a:rPr lang="zh-CN" altLang="en-US" dirty="0"/>
              <a:t>时，下一步，</a:t>
            </a:r>
            <a:r>
              <a:rPr lang="en-US" altLang="zh-CN" dirty="0"/>
              <a:t>Q2</a:t>
            </a:r>
            <a:r>
              <a:rPr lang="zh-CN" altLang="en-US" dirty="0"/>
              <a:t>发生变化。</a:t>
            </a:r>
            <a:endParaRPr lang="en-US" altLang="zh-CN" dirty="0"/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2513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C8F9331-F7D4-45F3-8203-A1FC78F1E13E}" type="slidenum">
              <a:rPr lang="en-US" altLang="zh-CN" sz="1200" smtClean="0">
                <a:latin typeface="Arial" panose="020B0604020202020204" pitchFamily="34" charset="0"/>
              </a:rPr>
              <a:pPr/>
              <a:t>20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813567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>
                <a:ea typeface="+mn-ea"/>
              </a:rPr>
              <a:t>Mealy</a:t>
            </a:r>
            <a:r>
              <a:rPr lang="zh-CN" altLang="en-US" sz="2400" dirty="0">
                <a:ea typeface="+mn-ea"/>
              </a:rPr>
              <a:t>模型</a:t>
            </a:r>
          </a:p>
          <a:p>
            <a:pPr lvl="1"/>
            <a:r>
              <a:rPr lang="zh-CN" altLang="en-US" sz="2400" dirty="0">
                <a:ea typeface="+mn-ea"/>
              </a:rPr>
              <a:t>输出以及次态由输入和现态决定</a:t>
            </a:r>
          </a:p>
          <a:p>
            <a:r>
              <a:rPr lang="en-US" altLang="zh-CN" sz="2400" dirty="0">
                <a:ea typeface="+mn-ea"/>
              </a:rPr>
              <a:t>Moore</a:t>
            </a:r>
            <a:r>
              <a:rPr lang="zh-CN" altLang="en-US" sz="2400" dirty="0">
                <a:ea typeface="+mn-ea"/>
              </a:rPr>
              <a:t>模型</a:t>
            </a:r>
          </a:p>
          <a:p>
            <a:pPr lvl="1"/>
            <a:r>
              <a:rPr lang="zh-CN" altLang="en-US" sz="2400" dirty="0">
                <a:ea typeface="+mn-ea"/>
              </a:rPr>
              <a:t>次态由输入和现态决定，而输出只取决于现态。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6952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输入变量</a:t>
            </a:r>
            <a:r>
              <a:rPr lang="en-US" altLang="zh-CN" dirty="0"/>
              <a:t>(Input variable)</a:t>
            </a:r>
          </a:p>
          <a:p>
            <a:pPr lvl="1"/>
            <a:r>
              <a:rPr lang="zh-CN" altLang="en-US" dirty="0"/>
              <a:t>源于时序机外部的所有变量</a:t>
            </a:r>
          </a:p>
          <a:p>
            <a:r>
              <a:rPr lang="zh-CN" altLang="en-US" dirty="0"/>
              <a:t>输出变量</a:t>
            </a:r>
            <a:r>
              <a:rPr lang="en-US" altLang="zh-CN" dirty="0"/>
              <a:t>(Output variable)</a:t>
            </a:r>
          </a:p>
          <a:p>
            <a:pPr lvl="1"/>
            <a:r>
              <a:rPr lang="zh-CN" altLang="en-US" dirty="0"/>
              <a:t>离开时序机的所有变量</a:t>
            </a:r>
          </a:p>
          <a:p>
            <a:r>
              <a:rPr lang="zh-CN" altLang="en-US" dirty="0"/>
              <a:t>状态变量</a:t>
            </a:r>
            <a:r>
              <a:rPr lang="en-US" altLang="zh-CN" dirty="0"/>
              <a:t>(State variable)</a:t>
            </a:r>
          </a:p>
          <a:p>
            <a:pPr lvl="1"/>
            <a:r>
              <a:rPr lang="zh-CN" altLang="en-US" dirty="0"/>
              <a:t>触发器输出</a:t>
            </a:r>
          </a:p>
          <a:p>
            <a:r>
              <a:rPr lang="zh-CN" altLang="en-US" dirty="0"/>
              <a:t>激励变量</a:t>
            </a:r>
            <a:r>
              <a:rPr lang="en-US" altLang="zh-CN" dirty="0"/>
              <a:t>(Excitation variable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触发器输入</a:t>
            </a:r>
          </a:p>
          <a:p>
            <a:r>
              <a:rPr lang="zh-CN" altLang="en-US" dirty="0"/>
              <a:t>状态</a:t>
            </a:r>
            <a:r>
              <a:rPr lang="en-US" altLang="zh-CN" dirty="0"/>
              <a:t>(State)</a:t>
            </a:r>
          </a:p>
          <a:p>
            <a:pPr lvl="1"/>
            <a:r>
              <a:rPr lang="zh-CN" altLang="en-US" dirty="0"/>
              <a:t>由存储元件的内容来定义</a:t>
            </a:r>
          </a:p>
          <a:p>
            <a:pPr lvl="0" algn="ctr"/>
            <a:r>
              <a:rPr lang="zh-CN" altLang="en-US" sz="1200" dirty="0">
                <a:ea typeface="+mn-ea"/>
              </a:rPr>
              <a:t>状态变量与状态个数的关系：</a:t>
            </a:r>
            <a:br>
              <a:rPr lang="zh-CN" altLang="en-US" sz="1200" dirty="0">
                <a:ea typeface="+mn-ea"/>
              </a:rPr>
            </a:br>
            <a:r>
              <a:rPr lang="en-US" altLang="zh-CN" sz="1800" b="1" dirty="0">
                <a:ea typeface="+mn-ea"/>
              </a:rPr>
              <a:t>2</a:t>
            </a:r>
            <a:r>
              <a:rPr lang="en-US" altLang="zh-CN" sz="1800" b="1" baseline="30000" dirty="0">
                <a:ea typeface="+mn-ea"/>
              </a:rPr>
              <a:t>x</a:t>
            </a:r>
            <a:r>
              <a:rPr lang="en-US" altLang="zh-CN" sz="1800" b="1" dirty="0">
                <a:ea typeface="+mn-ea"/>
              </a:rPr>
              <a:t>=y</a:t>
            </a:r>
          </a:p>
          <a:p>
            <a:pPr lvl="0" algn="ctr"/>
            <a:r>
              <a:rPr lang="en-US" altLang="zh-CN" sz="1200" dirty="0">
                <a:ea typeface="+mn-ea"/>
              </a:rPr>
              <a:t>x</a:t>
            </a:r>
            <a:r>
              <a:rPr lang="zh-CN" altLang="en-US" sz="1200" dirty="0">
                <a:ea typeface="+mn-ea"/>
              </a:rPr>
              <a:t>：状态变量的个数</a:t>
            </a:r>
          </a:p>
          <a:p>
            <a:pPr lvl="0" algn="ctr"/>
            <a:r>
              <a:rPr lang="en-US" altLang="zh-CN" sz="1200" dirty="0">
                <a:ea typeface="+mn-ea"/>
              </a:rPr>
              <a:t>y</a:t>
            </a:r>
            <a:r>
              <a:rPr lang="zh-CN" altLang="en-US" sz="1200" dirty="0">
                <a:ea typeface="+mn-ea"/>
              </a:rPr>
              <a:t>：状态个数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9787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时序电路的图形化表示法</a:t>
            </a:r>
          </a:p>
          <a:p>
            <a:r>
              <a:rPr lang="zh-CN" altLang="en-US" dirty="0"/>
              <a:t>状态图中带标签</a:t>
            </a:r>
            <a:r>
              <a:rPr lang="en-US" altLang="zh-CN" dirty="0"/>
              <a:t>S</a:t>
            </a:r>
            <a:r>
              <a:rPr lang="zh-CN" altLang="en-US" dirty="0"/>
              <a:t>的圆形节点表示状态</a:t>
            </a:r>
            <a:r>
              <a:rPr lang="en-US" altLang="zh-CN" dirty="0"/>
              <a:t>S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两个状态间的，带标签的有向边表示，当标签所示条件发生时，两个状态间的转移情况。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112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能够记忆输入脉冲个数的电路称为计数器。它在时钟脉冲的作用下，根据预定义的状态序列完成计数。</a:t>
            </a:r>
          </a:p>
          <a:p>
            <a:r>
              <a:rPr lang="zh-CN" altLang="en-US"/>
              <a:t>分类：</a:t>
            </a:r>
          </a:p>
          <a:p>
            <a:r>
              <a:rPr lang="zh-CN" altLang="en-US"/>
              <a:t>异步计数器（也称行波计数器）</a:t>
            </a:r>
          </a:p>
          <a:p>
            <a:pPr lvl="1"/>
            <a:r>
              <a:rPr lang="zh-CN" altLang="en-US"/>
              <a:t>无共同时钟，触发器的输出转换作为其他触发器的触发来源。</a:t>
            </a:r>
          </a:p>
          <a:p>
            <a:r>
              <a:rPr lang="zh-CN" altLang="en-US"/>
              <a:t>同步计数器</a:t>
            </a:r>
          </a:p>
          <a:p>
            <a:pPr lvl="1"/>
            <a:r>
              <a:rPr lang="zh-CN" altLang="en-US"/>
              <a:t>有共同时钟，所有触发器接受公共时钟脉冲，状态的改变由现态决定。</a:t>
            </a:r>
          </a:p>
          <a:p>
            <a:endParaRPr lang="zh-CN" altLang="en-US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C7EEECE-98A3-4278-85E7-561CA8A1562F}" type="slidenum">
              <a:rPr lang="en-US" altLang="zh-CN" sz="1200" smtClean="0">
                <a:latin typeface="Arial" panose="020B0604020202020204" pitchFamily="34" charset="0"/>
              </a:rPr>
              <a:pPr/>
              <a:t>2</a:t>
            </a:fld>
            <a:endParaRPr lang="en-US" altLang="zh-CN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20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514"/>
                </a:solidFill>
                <a:latin typeface="Comic Sans MS" panose="030F0702030302020204" pitchFamily="66" charset="0"/>
                <a:ea typeface="+mn-ea"/>
              </a:rPr>
              <a:t>当现态为</a:t>
            </a:r>
            <a:r>
              <a:rPr lang="en-US" altLang="zh-CN" sz="1200" dirty="0">
                <a:solidFill>
                  <a:srgbClr val="000514"/>
                </a:solidFill>
                <a:latin typeface="Comic Sans MS" panose="030F0702030302020204" pitchFamily="66" charset="0"/>
                <a:ea typeface="+mn-ea"/>
              </a:rPr>
              <a:t>S1</a:t>
            </a:r>
            <a:r>
              <a:rPr lang="zh-CN" altLang="en-US" sz="1200" dirty="0">
                <a:solidFill>
                  <a:srgbClr val="000514"/>
                </a:solidFill>
                <a:latin typeface="Comic Sans MS" panose="030F0702030302020204" pitchFamily="66" charset="0"/>
                <a:ea typeface="+mn-ea"/>
              </a:rPr>
              <a:t>，输出为</a:t>
            </a:r>
            <a:r>
              <a:rPr lang="en-US" altLang="zh-CN" sz="1200" dirty="0">
                <a:solidFill>
                  <a:srgbClr val="000514"/>
                </a:solidFill>
                <a:latin typeface="Comic Sans MS" panose="030F0702030302020204" pitchFamily="66" charset="0"/>
                <a:ea typeface="+mn-ea"/>
              </a:rPr>
              <a:t>O1</a:t>
            </a:r>
            <a:r>
              <a:rPr lang="zh-CN" altLang="en-US" sz="1200" dirty="0">
                <a:solidFill>
                  <a:srgbClr val="000514"/>
                </a:solidFill>
                <a:latin typeface="Comic Sans MS" panose="030F0702030302020204" pitchFamily="66" charset="0"/>
                <a:ea typeface="+mn-ea"/>
              </a:rPr>
              <a:t>，输入</a:t>
            </a:r>
            <a:r>
              <a:rPr lang="en-US" altLang="zh-CN" sz="1200" dirty="0">
                <a:solidFill>
                  <a:srgbClr val="000514"/>
                </a:solidFill>
                <a:latin typeface="Comic Sans MS" panose="030F0702030302020204" pitchFamily="66" charset="0"/>
                <a:ea typeface="+mn-ea"/>
              </a:rPr>
              <a:t>I</a:t>
            </a:r>
            <a:r>
              <a:rPr lang="zh-CN" altLang="en-US" sz="1200" dirty="0">
                <a:solidFill>
                  <a:srgbClr val="000514"/>
                </a:solidFill>
                <a:latin typeface="Comic Sans MS" panose="030F0702030302020204" pitchFamily="66" charset="0"/>
                <a:ea typeface="+mn-ea"/>
              </a:rPr>
              <a:t>，则转换到</a:t>
            </a:r>
            <a:r>
              <a:rPr lang="en-US" altLang="zh-CN" sz="1200" dirty="0">
                <a:solidFill>
                  <a:srgbClr val="000514"/>
                </a:solidFill>
                <a:latin typeface="Comic Sans MS" panose="030F0702030302020204" pitchFamily="66" charset="0"/>
                <a:ea typeface="+mn-ea"/>
              </a:rPr>
              <a:t>S2</a:t>
            </a:r>
            <a:r>
              <a:rPr lang="zh-CN" altLang="en-US" sz="1200" dirty="0">
                <a:solidFill>
                  <a:srgbClr val="000514"/>
                </a:solidFill>
                <a:latin typeface="Comic Sans MS" panose="030F0702030302020204" pitchFamily="66" charset="0"/>
                <a:ea typeface="+mn-ea"/>
              </a:rPr>
              <a:t>状态，并输出</a:t>
            </a:r>
            <a:r>
              <a:rPr lang="en-US" altLang="zh-CN" sz="1200" dirty="0">
                <a:solidFill>
                  <a:srgbClr val="000514"/>
                </a:solidFill>
                <a:latin typeface="Comic Sans MS" panose="030F0702030302020204" pitchFamily="66" charset="0"/>
                <a:ea typeface="+mn-ea"/>
              </a:rPr>
              <a:t>O2</a:t>
            </a:r>
            <a:r>
              <a:rPr lang="zh-CN" altLang="en-US" sz="1200" dirty="0">
                <a:solidFill>
                  <a:srgbClr val="000514"/>
                </a:solidFill>
                <a:latin typeface="Comic Sans MS" panose="030F0702030302020204" pitchFamily="66" charset="0"/>
                <a:ea typeface="+mn-ea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1614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+mn-ea"/>
              </a:rPr>
              <a:t>J-K</a:t>
            </a:r>
            <a:r>
              <a:rPr lang="zh-CN" altLang="en-US" dirty="0">
                <a:ea typeface="+mn-ea"/>
              </a:rPr>
              <a:t>触发器的两种</a:t>
            </a:r>
            <a:r>
              <a:rPr lang="en-US" altLang="zh-CN" dirty="0">
                <a:ea typeface="+mn-ea"/>
              </a:rPr>
              <a:t>Moore</a:t>
            </a:r>
            <a:r>
              <a:rPr lang="zh-CN" altLang="en-US" dirty="0">
                <a:ea typeface="+mn-ea"/>
              </a:rPr>
              <a:t>电路表示法</a:t>
            </a:r>
            <a:endParaRPr lang="en-US" altLang="zh-CN" dirty="0">
              <a:ea typeface="+mn-ea"/>
            </a:endParaRPr>
          </a:p>
          <a:p>
            <a:r>
              <a:rPr lang="en-US" altLang="zh-CN" dirty="0">
                <a:ea typeface="+mn-ea"/>
              </a:rPr>
              <a:t>(a)</a:t>
            </a:r>
            <a:r>
              <a:rPr lang="zh-CN" altLang="en-US" dirty="0">
                <a:ea typeface="+mn-ea"/>
              </a:rPr>
              <a:t>输出变量写在状态变量名的下面</a:t>
            </a:r>
            <a:endParaRPr lang="en-US" altLang="zh-CN" dirty="0">
              <a:ea typeface="+mn-ea"/>
            </a:endParaRPr>
          </a:p>
          <a:p>
            <a:r>
              <a:rPr lang="en-US" altLang="zh-CN" dirty="0">
                <a:ea typeface="+mn-ea"/>
              </a:rPr>
              <a:t>(b)</a:t>
            </a:r>
            <a:r>
              <a:rPr lang="zh-CN" altLang="en-US" dirty="0">
                <a:ea typeface="+mn-ea"/>
              </a:rPr>
              <a:t>用弧线表示的输出变量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1070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ea typeface="+mn-ea"/>
              </a:rPr>
              <a:t>状态图的表状形式。列出了时序电路的输入、输出以及状态之间的关系。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a typeface="+mn-ea"/>
              </a:rPr>
              <a:t>右上角图中，只指出了</a:t>
            </a:r>
            <a:r>
              <a:rPr lang="en-US" altLang="zh-CN" dirty="0">
                <a:ea typeface="+mn-ea"/>
              </a:rPr>
              <a:t>z</a:t>
            </a:r>
            <a:r>
              <a:rPr lang="zh-CN" altLang="en-US" dirty="0">
                <a:ea typeface="+mn-ea"/>
              </a:rPr>
              <a:t>为真的情况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5299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状态和触发器之间如何关联起来？通过状态转换表</a:t>
            </a:r>
            <a:endParaRPr lang="en-US" altLang="zh-CN" dirty="0"/>
          </a:p>
          <a:p>
            <a:r>
              <a:rPr lang="zh-CN" altLang="en-US" dirty="0"/>
              <a:t>先使用状态表的好处？设计完状态流程以前，并不能确定需要几个触发器。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8578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将特定的状态变量值分配给每一状态。</a:t>
            </a:r>
          </a:p>
          <a:p>
            <a:r>
              <a:rPr lang="zh-CN" altLang="en-US" dirty="0"/>
              <a:t>此处四个状态，</a:t>
            </a:r>
            <a:r>
              <a:rPr lang="en-US" altLang="zh-CN" dirty="0"/>
              <a:t>2</a:t>
            </a:r>
            <a:r>
              <a:rPr lang="en-US" altLang="zh-CN" baseline="30000" dirty="0"/>
              <a:t>2</a:t>
            </a:r>
            <a:r>
              <a:rPr lang="en-US" altLang="zh-CN" dirty="0"/>
              <a:t>=4</a:t>
            </a:r>
            <a:r>
              <a:rPr lang="zh-CN" altLang="en-US" dirty="0"/>
              <a:t>，需要</a:t>
            </a:r>
            <a:r>
              <a:rPr lang="en-US" altLang="zh-CN" dirty="0"/>
              <a:t>2</a:t>
            </a:r>
            <a:r>
              <a:rPr lang="zh-CN" altLang="en-US" dirty="0"/>
              <a:t>个触发器。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68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激励实现的代价：</a:t>
            </a:r>
            <a:r>
              <a:rPr lang="en-US" altLang="zh-CN" dirty="0"/>
              <a:t>21</a:t>
            </a:r>
            <a:r>
              <a:rPr lang="zh-CN" altLang="en-US" dirty="0"/>
              <a:t>条逻辑门输入线。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2452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Z</a:t>
            </a:r>
            <a:r>
              <a:rPr lang="zh-CN" altLang="en-US" dirty="0"/>
              <a:t>只和触发器输出状态以及输入有关，和所选择的触发器类型无关。故布尔表达式不变。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1829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a typeface="+mn-ea"/>
              </a:rPr>
              <a:t>在本例中，激励实现的代价</a:t>
            </a:r>
            <a:r>
              <a:rPr lang="en-US" altLang="zh-CN" dirty="0">
                <a:ea typeface="+mn-ea"/>
              </a:rPr>
              <a:t>J-K</a:t>
            </a:r>
            <a:r>
              <a:rPr lang="zh-CN" altLang="en-US" dirty="0">
                <a:ea typeface="+mn-ea"/>
              </a:rPr>
              <a:t>和</a:t>
            </a:r>
            <a:r>
              <a:rPr lang="en-US" altLang="zh-CN" dirty="0">
                <a:ea typeface="+mn-ea"/>
              </a:rPr>
              <a:t>SR</a:t>
            </a:r>
            <a:r>
              <a:rPr lang="zh-CN" altLang="en-US" dirty="0">
                <a:ea typeface="+mn-ea"/>
              </a:rPr>
              <a:t>相对比</a:t>
            </a:r>
            <a:r>
              <a:rPr lang="en-US" altLang="zh-CN" dirty="0">
                <a:ea typeface="+mn-ea"/>
              </a:rPr>
              <a:t>D</a:t>
            </a:r>
            <a:r>
              <a:rPr lang="zh-CN" altLang="en-US" dirty="0">
                <a:ea typeface="+mn-ea"/>
              </a:rPr>
              <a:t>和</a:t>
            </a:r>
            <a:r>
              <a:rPr lang="en-US" altLang="zh-CN" dirty="0">
                <a:ea typeface="+mn-ea"/>
              </a:rPr>
              <a:t>T</a:t>
            </a:r>
            <a:r>
              <a:rPr lang="zh-CN" altLang="en-US" dirty="0">
                <a:ea typeface="+mn-ea"/>
              </a:rPr>
              <a:t>触发器要小。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53551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3311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</a:t>
            </a:r>
            <a:r>
              <a:rPr lang="zh-CN" altLang="en-US" sz="1200" dirty="0">
                <a:ea typeface="+mn-ea"/>
              </a:rPr>
              <a:t>输入</a:t>
            </a:r>
            <a:r>
              <a:rPr lang="en-US" altLang="zh-CN" sz="1200" dirty="0">
                <a:ea typeface="+mn-ea"/>
              </a:rPr>
              <a:t>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2.</a:t>
            </a:r>
            <a:r>
              <a:rPr lang="zh-CN" altLang="en-US" sz="1200" dirty="0">
                <a:ea typeface="+mn-ea"/>
              </a:rPr>
              <a:t>输出</a:t>
            </a:r>
            <a:r>
              <a:rPr lang="en-US" altLang="zh-CN" sz="1200" dirty="0">
                <a:ea typeface="+mn-ea"/>
              </a:rPr>
              <a:t>z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两个</a:t>
            </a:r>
            <a:r>
              <a:rPr lang="en-US" altLang="zh-CN" dirty="0"/>
              <a:t>JK</a:t>
            </a:r>
            <a:r>
              <a:rPr lang="zh-CN" altLang="en-US" dirty="0"/>
              <a:t>触发器负边沿触发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6603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88143FC-2C46-4869-8C2C-6FD638AA1F8F}" type="slidenum">
              <a:rPr lang="en-US" altLang="zh-CN" sz="1200" smtClean="0">
                <a:latin typeface="Arial" panose="020B0604020202020204" pitchFamily="34" charset="0"/>
              </a:rPr>
              <a:pPr/>
              <a:t>5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首先，注意到触发器都是</a:t>
            </a:r>
            <a:r>
              <a:rPr lang="en-US" altLang="zh-CN" dirty="0"/>
              <a:t>JK</a:t>
            </a:r>
            <a:r>
              <a:rPr lang="zh-CN" altLang="en-US" dirty="0"/>
              <a:t>，且为上升沿触发模式。</a:t>
            </a:r>
            <a:endParaRPr lang="en-US" altLang="zh-CN" dirty="0"/>
          </a:p>
          <a:p>
            <a:pPr eaLnBrk="1" hangingPunct="1"/>
            <a:r>
              <a:rPr lang="zh-CN" altLang="en-US" dirty="0"/>
              <a:t>当</a:t>
            </a:r>
            <a:r>
              <a:rPr lang="en-US" altLang="zh-CN" dirty="0"/>
              <a:t>J</a:t>
            </a:r>
            <a:r>
              <a:rPr lang="zh-CN" altLang="en-US" dirty="0"/>
              <a:t>、</a:t>
            </a:r>
            <a:r>
              <a:rPr lang="en-US" altLang="zh-CN" dirty="0"/>
              <a:t>K</a:t>
            </a:r>
            <a:r>
              <a:rPr lang="zh-CN" altLang="en-US" dirty="0"/>
              <a:t>都为</a:t>
            </a:r>
            <a:r>
              <a:rPr lang="en-US" altLang="zh-CN" dirty="0"/>
              <a:t>1</a:t>
            </a:r>
            <a:r>
              <a:rPr lang="zh-CN" altLang="en-US" dirty="0"/>
              <a:t>时，触发器处于翻转模式。</a:t>
            </a:r>
            <a:endParaRPr lang="en-US" altLang="zh-CN" dirty="0"/>
          </a:p>
          <a:p>
            <a:pPr eaLnBrk="1" hangingPunct="1"/>
            <a:r>
              <a:rPr lang="zh-CN" altLang="en-US" dirty="0"/>
              <a:t>在异步计数器里，时钟只连接第一个计数器，后续的计数器使用前一个计数器的输出来触发。</a:t>
            </a:r>
            <a:endParaRPr lang="en-US" altLang="zh-CN" dirty="0"/>
          </a:p>
          <a:p>
            <a:pPr eaLnBrk="1" hangingPunct="1"/>
            <a:r>
              <a:rPr lang="zh-CN" altLang="en-US" dirty="0"/>
              <a:t>也即</a:t>
            </a:r>
            <a:r>
              <a:rPr lang="zh-CN" altLang="en-US" dirty="0">
                <a:latin typeface="Comic Sans MS" panose="030F0702030302020204" pitchFamily="66" charset="0"/>
              </a:rPr>
              <a:t>较低有效位输出作为下一个较高有效位的</a:t>
            </a:r>
            <a:r>
              <a:rPr lang="zh-CN" altLang="en-US" b="1" dirty="0">
                <a:latin typeface="Comic Sans MS" panose="030F0702030302020204" pitchFamily="66" charset="0"/>
              </a:rPr>
              <a:t>时钟</a:t>
            </a:r>
            <a:r>
              <a:rPr lang="zh-CN" altLang="en-US" dirty="0">
                <a:latin typeface="Comic Sans MS" panose="030F0702030302020204" pitchFamily="66" charset="0"/>
              </a:rPr>
              <a:t>信号</a:t>
            </a:r>
            <a:endParaRPr lang="en-US" altLang="zh-CN" dirty="0"/>
          </a:p>
          <a:p>
            <a:pPr eaLnBrk="1" hangingPunct="1"/>
            <a:r>
              <a:rPr lang="zh-CN" altLang="en-US" dirty="0"/>
              <a:t>注意：连接</a:t>
            </a:r>
            <a:r>
              <a:rPr lang="en-US" altLang="zh-CN" dirty="0"/>
              <a:t>Q’</a:t>
            </a:r>
            <a:r>
              <a:rPr lang="zh-CN" altLang="en-US" dirty="0"/>
              <a:t>的作用在于，当</a:t>
            </a:r>
            <a:r>
              <a:rPr lang="en-US" altLang="zh-CN" dirty="0"/>
              <a:t>Q</a:t>
            </a:r>
            <a:r>
              <a:rPr lang="zh-CN" altLang="en-US" dirty="0"/>
              <a:t>从</a:t>
            </a:r>
            <a:r>
              <a:rPr lang="en-US" altLang="zh-CN" dirty="0"/>
              <a:t>1</a:t>
            </a:r>
            <a:r>
              <a:rPr lang="zh-CN" altLang="en-US" dirty="0"/>
              <a:t>变成</a:t>
            </a:r>
            <a:r>
              <a:rPr lang="en-US" altLang="zh-CN" dirty="0"/>
              <a:t>0</a:t>
            </a:r>
            <a:r>
              <a:rPr lang="zh-CN" altLang="en-US" dirty="0"/>
              <a:t>时，</a:t>
            </a:r>
            <a:r>
              <a:rPr lang="en-US" altLang="zh-CN" dirty="0"/>
              <a:t>Q’</a:t>
            </a:r>
            <a:r>
              <a:rPr lang="zh-CN" altLang="en-US" dirty="0"/>
              <a:t>刚好处于从</a:t>
            </a:r>
            <a:r>
              <a:rPr lang="en-US" altLang="zh-CN" dirty="0"/>
              <a:t>0</a:t>
            </a:r>
            <a:r>
              <a:rPr lang="zh-CN" altLang="en-US" dirty="0"/>
              <a:t>变</a:t>
            </a:r>
            <a:r>
              <a:rPr lang="en-US" altLang="zh-CN" dirty="0"/>
              <a:t>1.</a:t>
            </a:r>
          </a:p>
          <a:p>
            <a:pPr eaLnBrk="1" hangingPunct="1"/>
            <a:r>
              <a:rPr lang="zh-CN" altLang="en-US" dirty="0"/>
              <a:t>在以后的触发器电路中，如果没有特别说明，</a:t>
            </a:r>
            <a:r>
              <a:rPr lang="en-US" altLang="zh-CN" dirty="0"/>
              <a:t>Q</a:t>
            </a:r>
            <a:r>
              <a:rPr lang="en-US" altLang="zh-CN" baseline="-25000" dirty="0"/>
              <a:t>0</a:t>
            </a:r>
            <a:r>
              <a:rPr lang="zh-CN" altLang="en-US" dirty="0"/>
              <a:t>总会是最低一位。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21243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确定系统变量：输入变量、状态变量以及输出变量；</a:t>
            </a:r>
          </a:p>
          <a:p>
            <a:pPr lvl="1"/>
            <a:r>
              <a:rPr lang="zh-CN" altLang="en-US" dirty="0"/>
              <a:t>输入变量：</a:t>
            </a:r>
            <a:r>
              <a:rPr lang="en-US" altLang="zh-CN" dirty="0"/>
              <a:t>x</a:t>
            </a:r>
          </a:p>
          <a:p>
            <a:pPr lvl="1"/>
            <a:r>
              <a:rPr lang="zh-CN" altLang="en-US" dirty="0"/>
              <a:t>输出变量：</a:t>
            </a:r>
            <a:r>
              <a:rPr lang="en-US" altLang="zh-CN" dirty="0"/>
              <a:t>z</a:t>
            </a:r>
          </a:p>
          <a:p>
            <a:pPr lvl="1"/>
            <a:r>
              <a:rPr lang="zh-CN" altLang="en-US" dirty="0"/>
              <a:t>状态变量：</a:t>
            </a:r>
            <a:r>
              <a:rPr lang="en-US" altLang="zh-CN" dirty="0"/>
              <a:t>y1</a:t>
            </a:r>
            <a:r>
              <a:rPr lang="zh-CN" altLang="en-US" dirty="0"/>
              <a:t>、</a:t>
            </a:r>
            <a:r>
              <a:rPr lang="en-US" altLang="zh-CN" dirty="0"/>
              <a:t>y0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确定触发器类型，写出特征方程；</a:t>
            </a:r>
          </a:p>
          <a:p>
            <a:pPr lvl="1"/>
            <a:r>
              <a:rPr lang="en-US" altLang="zh-CN" dirty="0"/>
              <a:t>y</a:t>
            </a:r>
            <a:r>
              <a:rPr lang="en-US" altLang="zh-CN" baseline="30000" dirty="0"/>
              <a:t>n+1</a:t>
            </a:r>
            <a:r>
              <a:rPr lang="en-US" altLang="zh-CN" dirty="0"/>
              <a:t>=</a:t>
            </a:r>
            <a:r>
              <a:rPr lang="en-US" altLang="zh-CN" dirty="0" err="1"/>
              <a:t>Jy</a:t>
            </a:r>
            <a:r>
              <a:rPr lang="en-US" altLang="zh-CN" baseline="30000" dirty="0" err="1"/>
              <a:t>n</a:t>
            </a:r>
            <a:r>
              <a:rPr lang="en-US" altLang="zh-CN" dirty="0"/>
              <a:t>’+</a:t>
            </a:r>
            <a:r>
              <a:rPr lang="en-US" altLang="zh-CN" dirty="0" err="1"/>
              <a:t>K’y</a:t>
            </a:r>
            <a:r>
              <a:rPr lang="en-US" altLang="zh-CN" baseline="30000" dirty="0" err="1"/>
              <a:t>n</a:t>
            </a:r>
            <a:endParaRPr lang="en-US" altLang="zh-CN" baseline="30000" dirty="0"/>
          </a:p>
          <a:p>
            <a:r>
              <a:rPr lang="en-US" altLang="zh-CN" dirty="0"/>
              <a:t>3.</a:t>
            </a:r>
            <a:r>
              <a:rPr lang="zh-CN" altLang="en-US" dirty="0"/>
              <a:t>写出激励方程；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35877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写出次态方程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5.</a:t>
            </a:r>
            <a:r>
              <a:rPr lang="zh-CN" altLang="en-US" dirty="0"/>
              <a:t>写出输出方程；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6.</a:t>
            </a:r>
            <a:r>
              <a:rPr lang="zh-CN" altLang="en-US" dirty="0"/>
              <a:t>构造转换表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4129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7. </a:t>
            </a:r>
            <a:r>
              <a:rPr lang="zh-CN" altLang="en-US" dirty="0"/>
              <a:t>为每个状态分配相应符号，构造状态图或状态表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47922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ea typeface="+mn-ea"/>
              </a:rPr>
              <a:t>4</a:t>
            </a:r>
            <a:r>
              <a:rPr lang="zh-CN" altLang="en-US" sz="1200" dirty="0">
                <a:ea typeface="+mn-ea"/>
              </a:rPr>
              <a:t>个输出</a:t>
            </a:r>
            <a:r>
              <a:rPr lang="en-US" altLang="zh-CN" sz="1200" dirty="0">
                <a:ea typeface="+mn-ea"/>
              </a:rPr>
              <a:t>Q</a:t>
            </a:r>
            <a:r>
              <a:rPr lang="en-US" altLang="zh-CN" sz="1200" baseline="-25000" dirty="0">
                <a:ea typeface="+mn-ea"/>
              </a:rPr>
              <a:t>1</a:t>
            </a:r>
            <a:r>
              <a:rPr lang="en-US" altLang="zh-CN" sz="1200" dirty="0">
                <a:ea typeface="+mn-ea"/>
              </a:rPr>
              <a:t>~Q</a:t>
            </a:r>
            <a:r>
              <a:rPr lang="en-US" altLang="zh-CN" sz="1200" baseline="-25000" dirty="0">
                <a:ea typeface="+mn-ea"/>
              </a:rPr>
              <a:t>4</a:t>
            </a:r>
          </a:p>
          <a:p>
            <a:r>
              <a:rPr lang="en-US" altLang="zh-CN" sz="1200" dirty="0">
                <a:ea typeface="+mn-ea"/>
              </a:rPr>
              <a:t>4</a:t>
            </a:r>
            <a:r>
              <a:rPr lang="zh-CN" altLang="en-US" sz="1200" dirty="0">
                <a:ea typeface="+mn-ea"/>
              </a:rPr>
              <a:t>个</a:t>
            </a:r>
            <a:r>
              <a:rPr lang="en-US" altLang="zh-CN" sz="1200" dirty="0">
                <a:ea typeface="+mn-ea"/>
              </a:rPr>
              <a:t>D</a:t>
            </a:r>
            <a:r>
              <a:rPr lang="zh-CN" altLang="en-US" sz="1200" dirty="0">
                <a:ea typeface="+mn-ea"/>
              </a:rPr>
              <a:t>触发器正脉冲触发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2563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为每个状态分配相应符号，构造状态图或状态表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07372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时序电路合成过程中，最具挑战性的部分就是从口头或书面的问题描述来形成状态图。</a:t>
            </a:r>
          </a:p>
          <a:p>
            <a:r>
              <a:rPr lang="zh-CN" altLang="en-US" dirty="0"/>
              <a:t>在时序设计中构造状态图类似于在组合逻辑设计中构造真值表。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65662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sz="1200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5553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分析： 状态个数：</a:t>
            </a:r>
            <a:r>
              <a:rPr lang="en-US" altLang="zh-CN" sz="1200" dirty="0"/>
              <a:t>10</a:t>
            </a:r>
            <a:r>
              <a:rPr lang="zh-CN" altLang="en-US" sz="1200" dirty="0"/>
              <a:t>（十进制）</a:t>
            </a:r>
          </a:p>
          <a:p>
            <a:r>
              <a:rPr lang="zh-CN" altLang="en-US" sz="1200" dirty="0"/>
              <a:t>状态转换控制：</a:t>
            </a:r>
            <a:r>
              <a:rPr lang="en-US" altLang="zh-CN" sz="1200" dirty="0"/>
              <a:t>M=0</a:t>
            </a:r>
            <a:r>
              <a:rPr lang="zh-CN" altLang="en-US" sz="1200" dirty="0"/>
              <a:t>向上计数，</a:t>
            </a:r>
            <a:r>
              <a:rPr lang="en-US" altLang="zh-CN" sz="1200" dirty="0"/>
              <a:t>M=1</a:t>
            </a:r>
            <a:r>
              <a:rPr lang="zh-CN" altLang="en-US" sz="1200" dirty="0"/>
              <a:t>向下计数</a:t>
            </a:r>
          </a:p>
          <a:p>
            <a:r>
              <a:rPr lang="zh-CN" altLang="en-US" sz="1200" dirty="0"/>
              <a:t>输出：</a:t>
            </a:r>
            <a:r>
              <a:rPr lang="en-US" altLang="zh-CN" sz="1200" dirty="0"/>
              <a:t>y</a:t>
            </a:r>
            <a:r>
              <a:rPr lang="zh-CN" altLang="en-US" sz="1200" dirty="0"/>
              <a:t>、</a:t>
            </a:r>
            <a:r>
              <a:rPr lang="en-US" altLang="zh-CN" sz="1200" dirty="0"/>
              <a:t>z</a:t>
            </a:r>
            <a:endParaRPr lang="zh-CN" altLang="en-US" sz="1200" dirty="0"/>
          </a:p>
          <a:p>
            <a:r>
              <a:rPr lang="en-US" altLang="zh-CN" dirty="0"/>
              <a:t>Mealy</a:t>
            </a:r>
            <a:r>
              <a:rPr lang="zh-CN" altLang="en-US" dirty="0"/>
              <a:t>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4796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构造一个可以检测出串行输入序列</a:t>
            </a:r>
            <a:r>
              <a:rPr lang="en-US" altLang="zh-CN" dirty="0"/>
              <a:t>10110</a:t>
            </a:r>
            <a:r>
              <a:rPr lang="zh-CN" altLang="en-US" dirty="0"/>
              <a:t>的</a:t>
            </a:r>
            <a:r>
              <a:rPr lang="en-US" altLang="zh-CN" dirty="0"/>
              <a:t>Mealy</a:t>
            </a:r>
            <a:r>
              <a:rPr lang="zh-CN" altLang="en-US" dirty="0"/>
              <a:t>状态图。对所规定的位模式的检测能出现在较长的数据串中。正确的模式也可以和另一种模式重叠。输入模式被检测出来后，引起输出</a:t>
            </a:r>
            <a:r>
              <a:rPr lang="en-US" altLang="zh-CN" dirty="0"/>
              <a:t>z</a:t>
            </a:r>
            <a:r>
              <a:rPr lang="zh-CN" altLang="en-US" dirty="0"/>
              <a:t>变为高电平。</a:t>
            </a:r>
          </a:p>
          <a:p>
            <a:pPr lvl="1"/>
            <a:r>
              <a:rPr lang="zh-CN" altLang="en-US" dirty="0"/>
              <a:t>例如：</a:t>
            </a:r>
          </a:p>
          <a:p>
            <a:pPr lvl="1"/>
            <a:r>
              <a:rPr lang="zh-CN" altLang="en-US" dirty="0"/>
              <a:t>对于输入串</a:t>
            </a:r>
            <a:r>
              <a:rPr lang="en-US" altLang="zh-CN" dirty="0"/>
              <a:t>x = 10110110110</a:t>
            </a:r>
          </a:p>
          <a:p>
            <a:pPr lvl="1"/>
            <a:r>
              <a:rPr lang="zh-CN" altLang="en-US" dirty="0"/>
              <a:t>有                </a:t>
            </a:r>
            <a:r>
              <a:rPr lang="en-US" altLang="zh-CN" dirty="0"/>
              <a:t>z = 00001001001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43597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设计一个可以检测较长位串中的输入序列</a:t>
            </a:r>
            <a:r>
              <a:rPr lang="en-US" altLang="zh-CN" b="1" dirty="0">
                <a:solidFill>
                  <a:srgbClr val="CC0000"/>
                </a:solidFill>
              </a:rPr>
              <a:t>01010</a:t>
            </a:r>
            <a:r>
              <a:rPr lang="zh-CN" altLang="en-US" dirty="0"/>
              <a:t>的</a:t>
            </a:r>
            <a:r>
              <a:rPr lang="en-US" altLang="zh-CN" dirty="0"/>
              <a:t>Mealy</a:t>
            </a:r>
            <a:r>
              <a:rPr lang="zh-CN" altLang="en-US" dirty="0"/>
              <a:t>串行位模式检测器。如果该位模式被检测到，那么就使输出</a:t>
            </a:r>
            <a:r>
              <a:rPr lang="en-US" altLang="zh-CN" dirty="0"/>
              <a:t>Q</a:t>
            </a:r>
            <a:r>
              <a:rPr lang="zh-CN" altLang="en-US" dirty="0"/>
              <a:t>为高有效。如果模式</a:t>
            </a:r>
            <a:r>
              <a:rPr lang="en-US" altLang="zh-CN" b="1" dirty="0">
                <a:solidFill>
                  <a:srgbClr val="CC0000"/>
                </a:solidFill>
              </a:rPr>
              <a:t>011</a:t>
            </a:r>
            <a:r>
              <a:rPr lang="zh-CN" altLang="en-US" dirty="0"/>
              <a:t>出现在同样的串行数据串中，使输出</a:t>
            </a:r>
            <a:r>
              <a:rPr lang="en-US" altLang="zh-CN" dirty="0"/>
              <a:t>P</a:t>
            </a:r>
            <a:r>
              <a:rPr lang="zh-CN" altLang="en-US" dirty="0"/>
              <a:t>为高态有效。如果模式</a:t>
            </a:r>
            <a:r>
              <a:rPr lang="en-US" altLang="zh-CN" dirty="0"/>
              <a:t>011</a:t>
            </a:r>
            <a:r>
              <a:rPr lang="zh-CN" altLang="en-US" dirty="0"/>
              <a:t>出现，则使状态机初始化且重新开始等待</a:t>
            </a:r>
            <a:r>
              <a:rPr lang="en-US" altLang="zh-CN" dirty="0"/>
              <a:t>01010</a:t>
            </a:r>
            <a:r>
              <a:rPr lang="zh-CN" altLang="en-US" dirty="0"/>
              <a:t>模式。允许出现重叠的</a:t>
            </a:r>
            <a:r>
              <a:rPr lang="en-US" altLang="zh-CN" dirty="0"/>
              <a:t>01010</a:t>
            </a:r>
            <a:r>
              <a:rPr lang="zh-CN" altLang="en-US" dirty="0"/>
              <a:t>模式。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例如：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对于输入串</a:t>
            </a:r>
            <a:r>
              <a:rPr lang="en-US" altLang="zh-CN" dirty="0"/>
              <a:t>x = 00110101011101010101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有        </a:t>
            </a:r>
            <a:r>
              <a:rPr lang="en-US" altLang="zh-CN" dirty="0"/>
              <a:t>Q= 00000000100000001010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          P = 00010000001000000000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762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D39BB98-7EEE-4B41-963B-B1D0E4C8BAAC}" type="slidenum">
              <a:rPr lang="en-US" altLang="zh-CN" sz="1200" smtClean="0">
                <a:latin typeface="Arial" panose="020B0604020202020204" pitchFamily="34" charset="0"/>
              </a:rPr>
              <a:pPr/>
              <a:t>6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思考：如果把上升沿触发的</a:t>
            </a:r>
            <a:r>
              <a:rPr lang="en-US" altLang="zh-CN" dirty="0"/>
              <a:t>JK</a:t>
            </a:r>
            <a:r>
              <a:rPr lang="zh-CN" altLang="en-US" dirty="0"/>
              <a:t>触发器换成下降沿触发的</a:t>
            </a:r>
            <a:r>
              <a:rPr lang="en-US" altLang="zh-CN" dirty="0"/>
              <a:t>JK</a:t>
            </a:r>
            <a:r>
              <a:rPr lang="zh-CN" altLang="en-US" dirty="0"/>
              <a:t>触发器，设计上需要如何改动？</a:t>
            </a:r>
            <a:endParaRPr lang="en-US" altLang="zh-CN" dirty="0"/>
          </a:p>
          <a:p>
            <a:pPr eaLnBrk="1" hangingPunct="1"/>
            <a:r>
              <a:rPr lang="zh-CN" altLang="en-US" dirty="0"/>
              <a:t>答案：从连接</a:t>
            </a:r>
            <a:r>
              <a:rPr lang="en-US" altLang="zh-CN" dirty="0"/>
              <a:t>Q’</a:t>
            </a:r>
            <a:r>
              <a:rPr lang="zh-CN" altLang="en-US" dirty="0"/>
              <a:t>变成连接</a:t>
            </a:r>
            <a:r>
              <a:rPr lang="en-US" altLang="zh-CN" dirty="0"/>
              <a:t>Q</a:t>
            </a:r>
            <a:r>
              <a:rPr lang="zh-CN" altLang="en-US" dirty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2143894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78619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JK</a:t>
            </a:r>
            <a:r>
              <a:rPr lang="zh-CN" altLang="en-US" dirty="0"/>
              <a:t>触发器实现</a:t>
            </a:r>
            <a:endParaRPr lang="en-US" altLang="zh-CN" dirty="0"/>
          </a:p>
          <a:p>
            <a:r>
              <a:rPr lang="en-US" altLang="zh-CN" dirty="0"/>
              <a:t>Step1:</a:t>
            </a:r>
            <a:r>
              <a:rPr lang="zh-CN" altLang="en-US" dirty="0"/>
              <a:t>确定输入变量、输出变量；</a:t>
            </a:r>
          </a:p>
          <a:p>
            <a:r>
              <a:rPr lang="en-US" altLang="zh-CN" dirty="0"/>
              <a:t>Step2:</a:t>
            </a:r>
            <a:r>
              <a:rPr lang="zh-CN" altLang="en-US" dirty="0"/>
              <a:t>确定触发器个数</a:t>
            </a:r>
            <a:endParaRPr lang="en-US" altLang="zh-CN" dirty="0"/>
          </a:p>
          <a:p>
            <a:pPr lvl="1"/>
            <a:r>
              <a:rPr lang="zh-CN" altLang="en-US" dirty="0"/>
              <a:t>状态个数</a:t>
            </a:r>
            <a:r>
              <a:rPr lang="en-US" altLang="zh-CN" dirty="0"/>
              <a:t>:16-&gt;</a:t>
            </a:r>
            <a:r>
              <a:rPr lang="zh-CN" altLang="en-US" dirty="0"/>
              <a:t>需要触发器</a:t>
            </a:r>
            <a:r>
              <a:rPr lang="en-US" altLang="zh-CN" dirty="0"/>
              <a:t>:4;</a:t>
            </a:r>
          </a:p>
          <a:p>
            <a:r>
              <a:rPr lang="en-US" altLang="zh-CN" dirty="0"/>
              <a:t>Step3:</a:t>
            </a:r>
            <a:r>
              <a:rPr lang="zh-CN" altLang="en-US" dirty="0"/>
              <a:t>确定触发器类型：</a:t>
            </a:r>
            <a:r>
              <a:rPr lang="en-US" altLang="zh-CN" dirty="0"/>
              <a:t>JK</a:t>
            </a:r>
            <a:r>
              <a:rPr lang="zh-CN" altLang="en-US" dirty="0"/>
              <a:t>触发器；</a:t>
            </a:r>
          </a:p>
          <a:p>
            <a:r>
              <a:rPr lang="en-US" altLang="zh-CN" dirty="0"/>
              <a:t>Step4:</a:t>
            </a:r>
            <a:r>
              <a:rPr lang="zh-CN" altLang="en-US" dirty="0"/>
              <a:t>列出转换表；</a:t>
            </a:r>
          </a:p>
          <a:p>
            <a:r>
              <a:rPr lang="en-US" altLang="zh-CN" dirty="0"/>
              <a:t>Step5:</a:t>
            </a:r>
            <a:r>
              <a:rPr lang="zh-CN" altLang="en-US" dirty="0"/>
              <a:t>列出激励表；</a:t>
            </a:r>
          </a:p>
          <a:p>
            <a:r>
              <a:rPr lang="en-US" altLang="zh-CN" dirty="0"/>
              <a:t>Step6:</a:t>
            </a:r>
            <a:r>
              <a:rPr lang="zh-CN" altLang="en-US" dirty="0"/>
              <a:t>写出激励方程，输出方程；</a:t>
            </a:r>
          </a:p>
          <a:p>
            <a:r>
              <a:rPr lang="en-US" altLang="zh-CN" dirty="0"/>
              <a:t>Step7:</a:t>
            </a:r>
            <a:r>
              <a:rPr lang="zh-CN" altLang="en-US" dirty="0"/>
              <a:t>画出逻辑图。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21514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Q0</a:t>
            </a:r>
            <a:r>
              <a:rPr lang="zh-CN" altLang="en-US" dirty="0"/>
              <a:t>的</a:t>
            </a:r>
            <a:r>
              <a:rPr lang="en-US" altLang="zh-CN" dirty="0"/>
              <a:t>JK</a:t>
            </a:r>
            <a:r>
              <a:rPr lang="zh-CN" altLang="en-US" dirty="0"/>
              <a:t>不用卡诺图了，非</a:t>
            </a:r>
            <a:r>
              <a:rPr lang="en-US" altLang="zh-CN" dirty="0"/>
              <a:t>1</a:t>
            </a:r>
            <a:r>
              <a:rPr lang="zh-CN" altLang="en-US" dirty="0"/>
              <a:t>即</a:t>
            </a:r>
            <a:r>
              <a:rPr lang="en-US" altLang="zh-CN" dirty="0"/>
              <a:t>X</a:t>
            </a:r>
            <a:r>
              <a:rPr lang="zh-CN" altLang="en-US" dirty="0"/>
              <a:t>，显然可以设置成全</a:t>
            </a:r>
            <a:r>
              <a:rPr lang="en-US" altLang="zh-CN" dirty="0"/>
              <a:t>1.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41351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1200" dirty="0"/>
              <a:t>含使能信号和进位输出信号的</a:t>
            </a:r>
            <a:r>
              <a:rPr lang="en-US" altLang="zh-CN" sz="1200" dirty="0"/>
              <a:t>JK</a:t>
            </a:r>
            <a:r>
              <a:rPr lang="zh-CN" altLang="en-US" sz="1200" dirty="0"/>
              <a:t>同步二进制计数器</a:t>
            </a:r>
          </a:p>
          <a:p>
            <a:pPr>
              <a:lnSpc>
                <a:spcPct val="90000"/>
              </a:lnSpc>
            </a:pPr>
            <a:r>
              <a:rPr lang="en-US" altLang="zh-CN" sz="1200" dirty="0"/>
              <a:t>EN</a:t>
            </a:r>
            <a:r>
              <a:rPr lang="zh-CN" altLang="en-US" sz="1200" dirty="0"/>
              <a:t>控制计数器开始计数</a:t>
            </a:r>
          </a:p>
          <a:p>
            <a:pPr>
              <a:lnSpc>
                <a:spcPct val="90000"/>
              </a:lnSpc>
            </a:pPr>
            <a:r>
              <a:rPr lang="en-US" altLang="zh-CN" sz="1200" dirty="0"/>
              <a:t>CO</a:t>
            </a:r>
            <a:r>
              <a:rPr lang="zh-CN" altLang="en-US" sz="1200" dirty="0"/>
              <a:t>用于扩展计数器状态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60521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2B8009E-CBCE-48FB-A2D3-361A47D8449F}" type="slidenum">
              <a:rPr lang="en-US" altLang="zh-CN" sz="1200" smtClean="0">
                <a:latin typeface="Arial" panose="020B0604020202020204" pitchFamily="34" charset="0"/>
              </a:rPr>
              <a:pPr/>
              <a:t>82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此处的设计在于，从波形图分析，从</a:t>
            </a:r>
            <a:r>
              <a:rPr lang="en-US" altLang="zh-CN" dirty="0"/>
              <a:t>0000</a:t>
            </a:r>
            <a:r>
              <a:rPr lang="zh-CN" altLang="en-US" dirty="0"/>
              <a:t>开始到</a:t>
            </a:r>
            <a:r>
              <a:rPr lang="en-US" altLang="zh-CN" dirty="0"/>
              <a:t>0111</a:t>
            </a:r>
            <a:r>
              <a:rPr lang="zh-CN" altLang="en-US" dirty="0"/>
              <a:t>时，</a:t>
            </a:r>
            <a:r>
              <a:rPr lang="en-US" altLang="zh-CN" dirty="0"/>
              <a:t>Q3</a:t>
            </a:r>
            <a:r>
              <a:rPr lang="zh-CN" altLang="en-US" dirty="0"/>
              <a:t>需要翻转，再继续，到</a:t>
            </a:r>
            <a:r>
              <a:rPr lang="en-US" altLang="zh-CN" dirty="0"/>
              <a:t>1001</a:t>
            </a:r>
            <a:r>
              <a:rPr lang="zh-CN" altLang="en-US" dirty="0"/>
              <a:t>以后，</a:t>
            </a:r>
            <a:r>
              <a:rPr lang="en-US" altLang="zh-CN" dirty="0"/>
              <a:t>Q3</a:t>
            </a:r>
            <a:r>
              <a:rPr lang="zh-CN" altLang="en-US" dirty="0"/>
              <a:t>再次需要翻转。故直接得到两个与门相或的结果。</a:t>
            </a:r>
            <a:endParaRPr lang="en-US" altLang="zh-CN" dirty="0"/>
          </a:p>
          <a:p>
            <a:pPr eaLnBrk="1" hangingPunct="1"/>
            <a:r>
              <a:rPr lang="zh-CN" altLang="en-US" dirty="0"/>
              <a:t>练习要求：采用之前学习的设计模式，自行设计一个同步</a:t>
            </a:r>
            <a:r>
              <a:rPr lang="en-US" altLang="zh-CN" dirty="0"/>
              <a:t>BCD</a:t>
            </a:r>
            <a:r>
              <a:rPr lang="zh-CN" altLang="en-US" dirty="0"/>
              <a:t>十进制计数器。</a:t>
            </a:r>
            <a:endParaRPr lang="en-US" altLang="zh-CN" dirty="0"/>
          </a:p>
          <a:p>
            <a:pPr eaLnBrk="1" hangingPunct="1"/>
            <a:r>
              <a:rPr lang="zh-CN" altLang="en-US" dirty="0"/>
              <a:t>注意：遇到</a:t>
            </a:r>
            <a:r>
              <a:rPr lang="en-US" altLang="zh-CN" dirty="0"/>
              <a:t>1001</a:t>
            </a:r>
            <a:r>
              <a:rPr lang="zh-CN" altLang="en-US" dirty="0"/>
              <a:t>以后，下一状态为</a:t>
            </a:r>
            <a:r>
              <a:rPr lang="en-US" altLang="zh-CN" dirty="0"/>
              <a:t>0000.</a:t>
            </a:r>
            <a:r>
              <a:rPr lang="zh-CN" altLang="en-US" dirty="0"/>
              <a:t>对于</a:t>
            </a:r>
            <a:r>
              <a:rPr lang="en-US" altLang="zh-CN" dirty="0"/>
              <a:t>1010~1111</a:t>
            </a:r>
            <a:r>
              <a:rPr lang="zh-CN" altLang="en-US" dirty="0"/>
              <a:t>的，可以采用任意项。</a:t>
            </a:r>
            <a:endParaRPr lang="en-US" altLang="zh-CN" dirty="0"/>
          </a:p>
          <a:p>
            <a:pPr eaLnBrk="1" hangingPunct="1"/>
            <a:r>
              <a:rPr lang="zh-CN" altLang="en-US" dirty="0"/>
              <a:t>可以参考</a:t>
            </a:r>
            <a:r>
              <a:rPr lang="en-US" altLang="zh-CN" dirty="0"/>
              <a:t>J-K Flip Flop Design of a 4-bit Binary Up Counter </a:t>
            </a:r>
            <a:r>
              <a:rPr lang="zh-CN" altLang="en-US" dirty="0"/>
              <a:t>的状态表进行设计。</a:t>
            </a:r>
            <a:br>
              <a:rPr lang="en-US" altLang="zh-CN" dirty="0"/>
            </a:br>
            <a:r>
              <a:rPr lang="zh-CN" altLang="en-US" dirty="0"/>
              <a:t>如果按照卡诺图化到最简，则</a:t>
            </a:r>
            <a:r>
              <a:rPr lang="en-US" altLang="zh-CN" dirty="0"/>
              <a:t>K3</a:t>
            </a:r>
            <a:r>
              <a:rPr lang="zh-CN" altLang="en-US" dirty="0"/>
              <a:t>和</a:t>
            </a:r>
            <a:r>
              <a:rPr lang="en-US" altLang="zh-CN" dirty="0"/>
              <a:t>J3</a:t>
            </a:r>
            <a:r>
              <a:rPr lang="zh-CN" altLang="en-US" dirty="0"/>
              <a:t>可以是不同表达式。会与图中有所区别。</a:t>
            </a:r>
            <a:endParaRPr lang="en-US" altLang="zh-CN" dirty="0"/>
          </a:p>
          <a:p>
            <a:pPr eaLnBrk="1" hangingPunct="1"/>
            <a:r>
              <a:rPr lang="en-US" altLang="zh-CN" dirty="0"/>
              <a:t>J3=Q2Q1Q0</a:t>
            </a:r>
            <a:r>
              <a:rPr lang="zh-CN" altLang="en-US" dirty="0"/>
              <a:t>，</a:t>
            </a:r>
            <a:r>
              <a:rPr lang="en-US" altLang="zh-CN" dirty="0"/>
              <a:t>K3=Q0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92244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606DAB1-159C-4E6F-A08F-9ADFE168C862}" type="slidenum">
              <a:rPr lang="en-US" altLang="zh-CN" sz="1200" smtClean="0">
                <a:latin typeface="Arial" panose="020B0604020202020204" pitchFamily="34" charset="0"/>
              </a:rPr>
              <a:pPr/>
              <a:t>83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983927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39B56EB-C4B2-4A71-8CC0-33AAB686FD1F}" type="slidenum">
              <a:rPr lang="en-US" altLang="zh-CN" sz="1200" smtClean="0">
                <a:latin typeface="Arial" panose="020B0604020202020204" pitchFamily="34" charset="0"/>
              </a:rPr>
              <a:pPr/>
              <a:t>84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/>
              <a:t>CLR: </a:t>
            </a:r>
            <a:r>
              <a:rPr lang="zh-CN" altLang="en-US" dirty="0"/>
              <a:t>清</a:t>
            </a:r>
            <a:r>
              <a:rPr lang="en-US" altLang="zh-CN" dirty="0"/>
              <a:t>0</a:t>
            </a:r>
            <a:r>
              <a:rPr lang="zh-CN" altLang="en-US" dirty="0"/>
              <a:t>输入</a:t>
            </a:r>
            <a:endParaRPr lang="en-US" altLang="zh-CN" dirty="0"/>
          </a:p>
          <a:p>
            <a:pPr eaLnBrk="1" hangingPunct="1"/>
            <a:r>
              <a:rPr lang="en-US" altLang="zh-CN" dirty="0"/>
              <a:t>LOAD</a:t>
            </a:r>
            <a:r>
              <a:rPr lang="zh-CN" altLang="en-US" dirty="0"/>
              <a:t>：载数信号，在下一个时钟脉冲来临时读取数据输入状态</a:t>
            </a:r>
            <a:endParaRPr lang="en-US" altLang="zh-CN" dirty="0"/>
          </a:p>
          <a:p>
            <a:pPr eaLnBrk="1" hangingPunct="1"/>
            <a:r>
              <a:rPr lang="en-US" altLang="zh-CN" dirty="0"/>
              <a:t>ENT/ENP</a:t>
            </a:r>
            <a:r>
              <a:rPr lang="zh-CN" altLang="en-US" dirty="0"/>
              <a:t>：使能，控制计数。</a:t>
            </a:r>
            <a:endParaRPr lang="en-US" altLang="zh-CN" dirty="0"/>
          </a:p>
          <a:p>
            <a:pPr eaLnBrk="1" hangingPunct="1"/>
            <a:r>
              <a:rPr lang="en-US" altLang="zh-CN" dirty="0"/>
              <a:t>RCO</a:t>
            </a:r>
            <a:r>
              <a:rPr lang="zh-CN" altLang="en-US" dirty="0"/>
              <a:t>：异步（行波）输出</a:t>
            </a:r>
            <a:endParaRPr lang="en-US" altLang="zh-CN" dirty="0"/>
          </a:p>
          <a:p>
            <a:pPr eaLnBrk="1" hangingPunct="1"/>
            <a:r>
              <a:rPr lang="en-US" altLang="zh-CN" dirty="0"/>
              <a:t>RCO</a:t>
            </a:r>
            <a:r>
              <a:rPr lang="zh-CN" altLang="en-US" dirty="0"/>
              <a:t>和使能输入可以用于计数器扩展。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72936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6AB1D7F-D7FE-4DD4-A443-FAD7DE95DF65}" type="slidenum">
              <a:rPr lang="en-US" altLang="zh-CN" sz="1200" smtClean="0">
                <a:latin typeface="Arial" panose="020B0604020202020204" pitchFamily="34" charset="0"/>
              </a:rPr>
              <a:pPr/>
              <a:t>85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/>
              <a:t>CLR: </a:t>
            </a:r>
            <a:r>
              <a:rPr lang="zh-CN" altLang="en-US" dirty="0"/>
              <a:t>清</a:t>
            </a:r>
            <a:r>
              <a:rPr lang="en-US" altLang="zh-CN" dirty="0"/>
              <a:t>0</a:t>
            </a:r>
            <a:r>
              <a:rPr lang="zh-CN" altLang="en-US" dirty="0"/>
              <a:t>输入</a:t>
            </a:r>
            <a:endParaRPr lang="en-US" altLang="zh-CN" dirty="0"/>
          </a:p>
          <a:p>
            <a:pPr eaLnBrk="1" hangingPunct="1"/>
            <a:r>
              <a:rPr lang="en-US" altLang="zh-CN" dirty="0"/>
              <a:t>LOAD</a:t>
            </a:r>
            <a:r>
              <a:rPr lang="zh-CN" altLang="en-US" dirty="0"/>
              <a:t>：载数信号，在下一个时钟脉冲来临时读取数据输入状态</a:t>
            </a:r>
            <a:endParaRPr lang="en-US" altLang="zh-CN" dirty="0"/>
          </a:p>
          <a:p>
            <a:pPr eaLnBrk="1" hangingPunct="1"/>
            <a:r>
              <a:rPr lang="en-US" altLang="zh-CN" dirty="0"/>
              <a:t>ENT/ENP</a:t>
            </a:r>
            <a:r>
              <a:rPr lang="zh-CN" altLang="en-US" dirty="0"/>
              <a:t>：使能输入</a:t>
            </a:r>
            <a:endParaRPr lang="en-US" altLang="zh-CN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RCO</a:t>
            </a:r>
            <a:r>
              <a:rPr lang="zh-CN" altLang="en-US" dirty="0"/>
              <a:t>：异步（行波）输出</a:t>
            </a:r>
            <a:endParaRPr lang="en-US" altLang="zh-CN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CLR</a:t>
            </a:r>
            <a:r>
              <a:rPr lang="zh-CN" altLang="en-US" dirty="0"/>
              <a:t>信号有效，在时钟脉冲到来后，全部清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LOAD</a:t>
            </a:r>
            <a:r>
              <a:rPr lang="zh-CN" altLang="en-US" dirty="0"/>
              <a:t>信号有效，下一个时钟脉冲，读入</a:t>
            </a:r>
            <a:r>
              <a:rPr lang="en-US" altLang="zh-CN" dirty="0"/>
              <a:t>D3</a:t>
            </a:r>
            <a:r>
              <a:rPr lang="zh-CN" altLang="en-US" dirty="0"/>
              <a:t>到</a:t>
            </a:r>
            <a:r>
              <a:rPr lang="en-US" altLang="zh-CN" dirty="0"/>
              <a:t>D0</a:t>
            </a:r>
            <a:r>
              <a:rPr lang="zh-CN" altLang="en-US" dirty="0"/>
              <a:t>，使能信号有效，开始计数。</a:t>
            </a:r>
            <a:endParaRPr lang="en-US" altLang="zh-CN" dirty="0"/>
          </a:p>
          <a:p>
            <a:pPr eaLnBrk="1" hangingPunct="1"/>
            <a:endParaRPr lang="zh-CN" altLang="zh-CN" dirty="0"/>
          </a:p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127800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001F5C9-46AD-49F7-8E01-A082ADABBDFC}" type="slidenum">
              <a:rPr lang="en-US" altLang="zh-CN" sz="1200" smtClean="0">
                <a:latin typeface="Arial" panose="020B0604020202020204" pitchFamily="34" charset="0"/>
              </a:rPr>
              <a:pPr/>
              <a:t>86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370894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AA5F777-D50E-4F65-A58B-9B0FD26CE1EB}" type="slidenum">
              <a:rPr lang="en-US" altLang="zh-CN" sz="1200" smtClean="0">
                <a:latin typeface="Arial" panose="020B0604020202020204" pitchFamily="34" charset="0"/>
              </a:rPr>
              <a:pPr/>
              <a:t>87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60459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defRPr/>
            </a:pPr>
            <a:r>
              <a:rPr lang="zh-CN" altLang="en-US" dirty="0"/>
              <a:t>注意：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altLang="zh-CN" dirty="0"/>
              <a:t>JK</a:t>
            </a:r>
            <a:r>
              <a:rPr lang="zh-CN" altLang="en-US" dirty="0"/>
              <a:t>输入都是逻辑</a:t>
            </a:r>
            <a:r>
              <a:rPr lang="en-US" altLang="zh-CN" dirty="0"/>
              <a:t>1</a:t>
            </a:r>
          </a:p>
          <a:p>
            <a:pPr marL="228600" indent="-228600">
              <a:buFontTx/>
              <a:buAutoNum type="arabicPeriod"/>
              <a:defRPr/>
            </a:pPr>
            <a:r>
              <a:rPr lang="zh-CN" altLang="en-US" dirty="0"/>
              <a:t>时钟脉冲是负脉冲有效</a:t>
            </a:r>
          </a:p>
          <a:p>
            <a:pPr marL="228600" indent="-228600">
              <a:buFontTx/>
              <a:buAutoNum type="arabicPeriod"/>
              <a:defRPr/>
            </a:pPr>
            <a:r>
              <a:rPr lang="zh-CN" altLang="en-US" dirty="0"/>
              <a:t>每个</a:t>
            </a:r>
            <a:r>
              <a:rPr lang="en-US" altLang="zh-CN" dirty="0"/>
              <a:t>Q</a:t>
            </a:r>
            <a:r>
              <a:rPr lang="zh-CN" altLang="en-US" dirty="0"/>
              <a:t>输出作为下一级的时钟脉冲。最低级直接接入时钟脉冲</a:t>
            </a:r>
          </a:p>
          <a:p>
            <a:pPr>
              <a:defRPr/>
            </a:pPr>
            <a:r>
              <a:rPr lang="zh-CN" altLang="en-US" dirty="0"/>
              <a:t>（依次类推，理论上可设计出任意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bit</a:t>
            </a:r>
            <a:r>
              <a:rPr lang="zh-CN" altLang="en-US" dirty="0"/>
              <a:t>的异步计数器，可以计数从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2</a:t>
            </a:r>
            <a:r>
              <a:rPr lang="en-US" altLang="zh-CN" baseline="30000" dirty="0"/>
              <a:t>N</a:t>
            </a:r>
            <a:r>
              <a:rPr lang="en-US" altLang="zh-CN" dirty="0"/>
              <a:t>-1</a:t>
            </a:r>
            <a:r>
              <a:rPr lang="zh-CN" altLang="en-US" dirty="0"/>
              <a:t>。）</a:t>
            </a: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9E1BBE9-D09E-4EC6-A079-7601BB0E2F8A}" type="slidenum">
              <a:rPr lang="en-US" altLang="zh-CN" sz="1200" smtClean="0">
                <a:latin typeface="Arial" panose="020B0604020202020204" pitchFamily="34" charset="0"/>
              </a:rPr>
              <a:pPr/>
              <a:t>7</a:t>
            </a:fld>
            <a:endParaRPr lang="en-US" altLang="zh-CN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9908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5E92FC9-A145-4B42-A048-3102A91EAB19}" type="slidenum">
              <a:rPr lang="en-US" altLang="zh-CN" sz="1200" smtClean="0">
                <a:latin typeface="Arial" panose="020B0604020202020204" pitchFamily="34" charset="0"/>
              </a:rPr>
              <a:pPr/>
              <a:t>88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/>
              <a:t>CTEN:</a:t>
            </a:r>
            <a:r>
              <a:rPr lang="zh-CN" altLang="en-US" dirty="0"/>
              <a:t>使能输入</a:t>
            </a:r>
            <a:endParaRPr lang="en-US" altLang="zh-CN" dirty="0"/>
          </a:p>
          <a:p>
            <a:pPr eaLnBrk="1" hangingPunct="1"/>
            <a:r>
              <a:rPr lang="zh-CN" altLang="en-US" dirty="0"/>
              <a:t>计数器</a:t>
            </a:r>
            <a:r>
              <a:rPr lang="en-US" altLang="zh-CN" dirty="0"/>
              <a:t>1</a:t>
            </a:r>
            <a:r>
              <a:rPr lang="zh-CN" altLang="en-US" dirty="0"/>
              <a:t>每完成一次计数循环，输出一次</a:t>
            </a:r>
            <a:r>
              <a:rPr lang="en-US" altLang="zh-CN" dirty="0"/>
              <a:t>TC</a:t>
            </a:r>
            <a:r>
              <a:rPr lang="zh-CN" altLang="en-US" dirty="0"/>
              <a:t>信号使得计数器</a:t>
            </a:r>
            <a:r>
              <a:rPr lang="en-US" altLang="zh-CN" dirty="0"/>
              <a:t>2</a:t>
            </a:r>
            <a:r>
              <a:rPr lang="zh-CN" altLang="en-US" dirty="0"/>
              <a:t>开始计数一次</a:t>
            </a:r>
            <a:endParaRPr lang="en-US" altLang="zh-CN" dirty="0"/>
          </a:p>
          <a:p>
            <a:pPr eaLnBrk="1" hangingPunct="1"/>
            <a:r>
              <a:rPr lang="zh-CN" altLang="en-US" dirty="0"/>
              <a:t>级联效果：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10=100</a:t>
            </a:r>
          </a:p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788321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948428E-FCD2-43D3-859A-5CE26268DB58}" type="slidenum">
              <a:rPr lang="en-US" altLang="zh-CN" sz="1200" smtClean="0">
                <a:latin typeface="Arial" panose="020B0604020202020204" pitchFamily="34" charset="0"/>
              </a:rPr>
              <a:pPr/>
              <a:t>89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9798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F7F821-9308-44B3-BD84-B2EB6B9B5311}" type="slidenum">
              <a:rPr lang="en-US" altLang="zh-CN" sz="1200" smtClean="0">
                <a:latin typeface="Arial" panose="020B0604020202020204" pitchFamily="34" charset="0"/>
              </a:rPr>
              <a:pPr/>
              <a:t>90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507206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D9C69DA-2604-4EAE-9A72-C71B4322177F}" type="slidenum">
              <a:rPr lang="en-US" altLang="zh-CN" sz="1200" smtClean="0">
                <a:latin typeface="Arial" panose="020B0604020202020204" pitchFamily="34" charset="0"/>
              </a:rPr>
              <a:pPr/>
              <a:t>91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394652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A641B5B-D88D-4E7E-8602-5E6C404342AF}" type="slidenum">
              <a:rPr lang="en-US" altLang="zh-CN" sz="1200" smtClean="0">
                <a:latin typeface="Arial" panose="020B0604020202020204" pitchFamily="34" charset="0"/>
              </a:rPr>
              <a:pPr/>
              <a:t>92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422841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对任意序列，设计一个计数器来产生这个序列。</a:t>
            </a:r>
          </a:p>
          <a:p>
            <a:r>
              <a:rPr lang="zh-CN" altLang="en-US" dirty="0"/>
              <a:t>过程</a:t>
            </a:r>
          </a:p>
          <a:p>
            <a:pPr lvl="1"/>
            <a:r>
              <a:rPr lang="zh-CN" altLang="en-US" dirty="0"/>
              <a:t>根据序列生成状态表</a:t>
            </a:r>
            <a:r>
              <a:rPr lang="en-US" altLang="zh-CN" dirty="0"/>
              <a:t>/</a:t>
            </a:r>
            <a:r>
              <a:rPr lang="zh-CN" altLang="en-US" dirty="0"/>
              <a:t>状态图</a:t>
            </a:r>
          </a:p>
          <a:p>
            <a:pPr lvl="1"/>
            <a:r>
              <a:rPr lang="zh-CN" altLang="en-US" dirty="0"/>
              <a:t>化简（如：用卡诺图）</a:t>
            </a:r>
          </a:p>
          <a:p>
            <a:pPr lvl="1"/>
            <a:r>
              <a:rPr lang="zh-CN" altLang="en-US" dirty="0"/>
              <a:t>绘制逻辑图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97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4438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示例：使用</a:t>
            </a:r>
            <a:r>
              <a:rPr lang="en-US" altLang="zh-CN" dirty="0"/>
              <a:t>D</a:t>
            </a:r>
            <a:r>
              <a:rPr lang="zh-CN" altLang="en-US" dirty="0"/>
              <a:t>触发器来产生一个序列</a:t>
            </a:r>
            <a:br>
              <a:rPr lang="zh-CN" altLang="en-US" dirty="0"/>
            </a:br>
            <a:r>
              <a:rPr lang="en-US" altLang="zh-CN" dirty="0"/>
              <a:t>0 → 7 → 6 → 1 → 0 </a:t>
            </a:r>
            <a:br>
              <a:rPr lang="en-US" altLang="zh-CN" dirty="0"/>
            </a:br>
            <a:r>
              <a:rPr lang="en-US" altLang="zh-CN" dirty="0"/>
              <a:t>(000 → 111 → 110 → 001 → 000)</a:t>
            </a:r>
            <a:br>
              <a:rPr lang="en-US" altLang="zh-CN" dirty="0"/>
            </a:br>
            <a:r>
              <a:rPr lang="zh-CN" altLang="en-US" dirty="0"/>
              <a:t>序列结束时，输出</a:t>
            </a:r>
            <a:r>
              <a:rPr lang="en-US" altLang="zh-CN" dirty="0"/>
              <a:t>z=1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所示表格为激励表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FF7C7-C09A-4DD3-8353-66D43DEF645A}" type="slidenum">
              <a:rPr lang="en-US" altLang="zh-CN" smtClean="0"/>
              <a:pPr>
                <a:defRPr/>
              </a:pPr>
              <a:t>98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42747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BC6562F-F174-42FD-A1FB-B81AAF043241}" type="slidenum">
              <a:rPr lang="en-US" altLang="zh-CN" sz="1200" smtClean="0">
                <a:latin typeface="Arial" panose="020B0604020202020204" pitchFamily="34" charset="0"/>
              </a:rPr>
              <a:pPr/>
              <a:t>101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616864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D6516B4-941E-404D-8C7E-6F70BC821D14}" type="slidenum">
              <a:rPr lang="en-US" altLang="zh-CN" sz="1200" smtClean="0">
                <a:latin typeface="Arial" panose="020B0604020202020204" pitchFamily="34" charset="0"/>
              </a:rPr>
              <a:pPr/>
              <a:t>102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837457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FCC86EE-5420-4B0D-A05E-0A4473197C70}" type="slidenum">
              <a:rPr lang="en-US" altLang="zh-CN" sz="1200" smtClean="0">
                <a:latin typeface="Arial" panose="020B0604020202020204" pitchFamily="34" charset="0"/>
              </a:rPr>
              <a:pPr/>
              <a:t>103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16109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836E3FA-106D-4070-A889-CCE8BBD5F3F9}" type="slidenum">
              <a:rPr lang="en-US" altLang="zh-CN" sz="1200" smtClean="0">
                <a:latin typeface="Arial" panose="020B0604020202020204" pitchFamily="34" charset="0"/>
              </a:rPr>
              <a:pPr/>
              <a:t>8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异步计数器，有时候也称行波计数器。</a:t>
            </a:r>
            <a:endParaRPr lang="en-US" altLang="zh-CN" dirty="0"/>
          </a:p>
          <a:p>
            <a:pPr eaLnBrk="1" hangingPunct="1"/>
            <a:r>
              <a:rPr lang="zh-CN" altLang="en-US" dirty="0"/>
              <a:t>触发不是立即传递达到，而是有一个延时。异步计数器的这种积累延迟，在许多应用中都是一个主要的缺点，因为它限制了计数器的运行速度，并且产生了译码问题。计数器中的最大积累延迟必须小于时钟波形的周期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9972906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48C3727-EB4B-4E5A-959F-E0BE064ABDF8}" type="slidenum">
              <a:rPr lang="en-US" altLang="zh-CN" sz="1200" smtClean="0">
                <a:latin typeface="Arial" panose="020B0604020202020204" pitchFamily="34" charset="0"/>
              </a:rPr>
              <a:pPr/>
              <a:t>104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643555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BE0211C-A71D-4A46-8155-929880B9D5CB}" type="slidenum">
              <a:rPr lang="en-US" altLang="zh-CN" sz="1200" smtClean="0">
                <a:latin typeface="Arial" panose="020B0604020202020204" pitchFamily="34" charset="0"/>
              </a:rPr>
              <a:pPr/>
              <a:t>105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84001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11C190F-6D00-4D21-A4DD-A5CD9A431D8E}" type="slidenum">
              <a:rPr lang="en-US" altLang="zh-CN" sz="1200" smtClean="0">
                <a:latin typeface="Arial" panose="020B0604020202020204" pitchFamily="34" charset="0"/>
              </a:rPr>
              <a:pPr/>
              <a:t>106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8989203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E923B26-2532-40FE-A2AD-B65B721B19BE}" type="slidenum">
              <a:rPr lang="en-US" altLang="zh-CN" sz="1200" smtClean="0">
                <a:latin typeface="Arial" panose="020B0604020202020204" pitchFamily="34" charset="0"/>
              </a:rPr>
              <a:pPr/>
              <a:t>107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009699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072E55-1291-46D1-BE0E-7F522D21B94E}" type="slidenum">
              <a:rPr lang="en-US" altLang="zh-CN" sz="1200" smtClean="0">
                <a:latin typeface="Arial" panose="020B0604020202020204" pitchFamily="34" charset="0"/>
              </a:rPr>
              <a:pPr/>
              <a:t>108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349825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CD092B4-3079-43DF-BC8D-B3D21D18B6EF}" type="slidenum">
              <a:rPr lang="en-US" altLang="zh-CN" sz="1200" smtClean="0">
                <a:latin typeface="Arial" panose="020B0604020202020204" pitchFamily="34" charset="0"/>
              </a:rPr>
              <a:pPr/>
              <a:t>109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377455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EE72C91-EE7B-4691-8565-D2D9DAA936A7}" type="slidenum">
              <a:rPr lang="en-US" altLang="zh-CN" sz="1200" smtClean="0">
                <a:latin typeface="Arial" panose="020B0604020202020204" pitchFamily="34" charset="0"/>
              </a:rPr>
              <a:pPr/>
              <a:t>110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411035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2F1870B-E8BA-4441-A63B-DF2A991A4385}" type="slidenum">
              <a:rPr lang="en-US" altLang="zh-CN" sz="1200" smtClean="0">
                <a:latin typeface="Arial" panose="020B0604020202020204" pitchFamily="34" charset="0"/>
              </a:rPr>
              <a:pPr/>
              <a:t>111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831586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D68B80E-38FF-494D-9450-18F669F80C1E}" type="slidenum">
              <a:rPr lang="en-US" altLang="zh-CN" sz="1200" smtClean="0">
                <a:latin typeface="Arial" panose="020B0604020202020204" pitchFamily="34" charset="0"/>
              </a:rPr>
              <a:pPr/>
              <a:t>112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34316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9AAA3B2-BE15-452B-8775-F11B79DE63F7}" type="slidenum">
              <a:rPr lang="en-US" altLang="zh-CN" sz="1200" smtClean="0">
                <a:latin typeface="Arial" panose="020B0604020202020204" pitchFamily="34" charset="0"/>
              </a:rPr>
              <a:pPr/>
              <a:t>9</a:t>
            </a:fld>
            <a:endParaRPr lang="en-US" altLang="zh-CN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851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835C7E1-8C4A-42B4-A92C-1F22DDAF7E78}" type="slidenum">
              <a:rPr lang="en-US" altLang="zh-CN" sz="1200" smtClean="0">
                <a:latin typeface="Arial" panose="020B0604020202020204" pitchFamily="34" charset="0"/>
              </a:rPr>
              <a:pPr/>
              <a:t>11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截断序列：设计计数器，使得其序列中的状态个数小于最大值</a:t>
            </a:r>
            <a:r>
              <a:rPr lang="en-US" altLang="zh-CN" dirty="0"/>
              <a:t>2</a:t>
            </a:r>
            <a:r>
              <a:rPr lang="en-US" altLang="zh-CN" baseline="30000" dirty="0"/>
              <a:t>n</a:t>
            </a:r>
            <a:r>
              <a:rPr lang="zh-CN" altLang="en-US" dirty="0"/>
              <a:t>。这种序列称为截断序列。</a:t>
            </a:r>
            <a:endParaRPr lang="en-US" altLang="zh-CN" dirty="0"/>
          </a:p>
          <a:p>
            <a:pPr eaLnBrk="1" hangingPunct="1"/>
            <a:r>
              <a:rPr lang="zh-CN" altLang="en-US" dirty="0"/>
              <a:t>只要是有</a:t>
            </a:r>
            <a:r>
              <a:rPr lang="en-US" altLang="zh-CN" dirty="0"/>
              <a:t>10</a:t>
            </a:r>
            <a:r>
              <a:rPr lang="zh-CN" altLang="en-US" dirty="0"/>
              <a:t>个状态的都可以称为模</a:t>
            </a:r>
            <a:r>
              <a:rPr lang="en-US" altLang="zh-CN" dirty="0"/>
              <a:t>10</a:t>
            </a:r>
            <a:r>
              <a:rPr lang="zh-CN" altLang="en-US" dirty="0"/>
              <a:t>计数器。按照</a:t>
            </a:r>
            <a:r>
              <a:rPr lang="en-US" altLang="zh-CN" dirty="0"/>
              <a:t>0000~1001</a:t>
            </a:r>
            <a:r>
              <a:rPr lang="zh-CN" altLang="en-US" dirty="0"/>
              <a:t>排序的称为</a:t>
            </a:r>
            <a:r>
              <a:rPr lang="en-US" altLang="zh-CN" dirty="0"/>
              <a:t>BCD</a:t>
            </a:r>
            <a:r>
              <a:rPr lang="zh-CN" altLang="en-US" dirty="0"/>
              <a:t>模</a:t>
            </a:r>
            <a:r>
              <a:rPr lang="en-US" altLang="zh-CN" dirty="0"/>
              <a:t>10</a:t>
            </a:r>
            <a:r>
              <a:rPr lang="zh-CN" altLang="en-US" dirty="0"/>
              <a:t>计数器。</a:t>
            </a:r>
            <a:endParaRPr lang="en-US" altLang="zh-CN" dirty="0"/>
          </a:p>
          <a:p>
            <a:pPr eaLnBrk="1" hangingPunct="1"/>
            <a:r>
              <a:rPr lang="en-US" altLang="zh-CN" dirty="0"/>
              <a:t>Decade:10</a:t>
            </a:r>
            <a:r>
              <a:rPr lang="zh-CN" altLang="en-US" dirty="0"/>
              <a:t>个一组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151138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设计原理：在数完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9</a:t>
            </a:r>
            <a:r>
              <a:rPr lang="zh-CN" altLang="en-US" dirty="0"/>
              <a:t>以后，数到</a:t>
            </a:r>
            <a:r>
              <a:rPr lang="en-US" altLang="zh-CN" dirty="0"/>
              <a:t>10</a:t>
            </a:r>
            <a:r>
              <a:rPr lang="zh-CN" altLang="en-US" dirty="0"/>
              <a:t>的瞬间给出一个低信号到</a:t>
            </a:r>
            <a:r>
              <a:rPr lang="en-US" altLang="zh-CN" dirty="0"/>
              <a:t>CLR</a:t>
            </a:r>
            <a:r>
              <a:rPr lang="zh-CN" altLang="en-US" dirty="0"/>
              <a:t>端上，则所有计数器清</a:t>
            </a:r>
            <a:r>
              <a:rPr lang="en-US" altLang="zh-CN" dirty="0"/>
              <a:t>0.</a:t>
            </a:r>
          </a:p>
          <a:p>
            <a:r>
              <a:rPr lang="zh-CN" altLang="en-US" dirty="0"/>
              <a:t>一种最容易想到的办法就是，设计一个</a:t>
            </a:r>
            <a:r>
              <a:rPr lang="en-US" altLang="zh-CN" dirty="0"/>
              <a:t>1010</a:t>
            </a:r>
            <a:r>
              <a:rPr lang="zh-CN" altLang="en-US" dirty="0"/>
              <a:t>（</a:t>
            </a:r>
            <a:r>
              <a:rPr lang="en-US" altLang="zh-CN" dirty="0"/>
              <a:t>10</a:t>
            </a:r>
            <a:r>
              <a:rPr lang="zh-CN" altLang="en-US" dirty="0"/>
              <a:t>）的译码器，采用</a:t>
            </a:r>
            <a:r>
              <a:rPr lang="en-US" altLang="zh-CN" dirty="0"/>
              <a:t>4</a:t>
            </a:r>
            <a:r>
              <a:rPr lang="zh-CN" altLang="en-US" dirty="0"/>
              <a:t>输入与非门。</a:t>
            </a:r>
            <a:endParaRPr lang="en-US" altLang="zh-CN" dirty="0"/>
          </a:p>
          <a:p>
            <a:r>
              <a:rPr lang="zh-CN" altLang="en-US" dirty="0"/>
              <a:t>但是，进一步考虑到序列的特殊性，从</a:t>
            </a:r>
            <a:r>
              <a:rPr lang="en-US" altLang="zh-CN" dirty="0"/>
              <a:t>0000</a:t>
            </a:r>
            <a:r>
              <a:rPr lang="zh-CN" altLang="en-US" dirty="0"/>
              <a:t>到</a:t>
            </a:r>
            <a:r>
              <a:rPr lang="en-US" altLang="zh-CN" dirty="0"/>
              <a:t>1001</a:t>
            </a:r>
            <a:r>
              <a:rPr lang="zh-CN" altLang="en-US" dirty="0"/>
              <a:t>，都不会同时在</a:t>
            </a:r>
            <a:r>
              <a:rPr lang="en-US" altLang="zh-CN" dirty="0"/>
              <a:t>Q1</a:t>
            </a:r>
            <a:r>
              <a:rPr lang="zh-CN" altLang="en-US" dirty="0"/>
              <a:t>和</a:t>
            </a:r>
            <a:r>
              <a:rPr lang="en-US" altLang="zh-CN" dirty="0"/>
              <a:t>Q3</a:t>
            </a:r>
            <a:r>
              <a:rPr lang="zh-CN" altLang="en-US" dirty="0"/>
              <a:t>上具有高电平，所以可以采用部分译码的形式，只使用一个二输入与非门即可。</a:t>
            </a:r>
            <a:endParaRPr lang="en-US" altLang="zh-CN" dirty="0"/>
          </a:p>
          <a:p>
            <a:r>
              <a:rPr lang="zh-CN" altLang="en-US" dirty="0"/>
              <a:t>用卡诺图也可以验证，其中</a:t>
            </a:r>
            <a:r>
              <a:rPr lang="en-US" altLang="zh-CN" dirty="0"/>
              <a:t>0~9</a:t>
            </a:r>
            <a:r>
              <a:rPr lang="zh-CN" altLang="en-US" dirty="0"/>
              <a:t>要求输出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1010</a:t>
            </a:r>
            <a:r>
              <a:rPr lang="zh-CN" altLang="en-US" dirty="0"/>
              <a:t>要求输出</a:t>
            </a:r>
            <a:r>
              <a:rPr lang="en-US" altLang="zh-CN" dirty="0"/>
              <a:t>0</a:t>
            </a:r>
            <a:r>
              <a:rPr lang="zh-CN" altLang="en-US" dirty="0"/>
              <a:t>，其余为任意项。则可推出</a:t>
            </a:r>
            <a:r>
              <a:rPr lang="en-US" altLang="zh-CN" dirty="0"/>
              <a:t>Q</a:t>
            </a:r>
            <a:r>
              <a:rPr lang="en-US" altLang="zh-CN" baseline="-25000" dirty="0"/>
              <a:t>3</a:t>
            </a:r>
            <a:r>
              <a:rPr lang="en-US" altLang="zh-CN" dirty="0"/>
              <a:t>’+Q</a:t>
            </a:r>
            <a:r>
              <a:rPr lang="en-US" altLang="zh-CN" baseline="-25000" dirty="0"/>
              <a:t>1</a:t>
            </a:r>
            <a:r>
              <a:rPr lang="en-US" altLang="zh-CN" dirty="0"/>
              <a:t>’</a:t>
            </a:r>
          </a:p>
          <a:p>
            <a:r>
              <a:rPr lang="zh-CN" altLang="en-US" dirty="0"/>
              <a:t>类似的设计方法可以推任意模的计数器。</a:t>
            </a:r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2276881-5B28-4790-9A15-60EDDD85495D}" type="slidenum">
              <a:rPr lang="en-US" altLang="zh-CN" sz="1200" smtClean="0">
                <a:latin typeface="Arial" panose="020B0604020202020204" pitchFamily="34" charset="0"/>
              </a:rPr>
              <a:pPr/>
              <a:t>12</a:t>
            </a:fld>
            <a:endParaRPr lang="en-US" altLang="zh-CN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088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-12700" y="2708278"/>
            <a:ext cx="12244917" cy="1501775"/>
            <a:chOff x="-23" y="1319"/>
            <a:chExt cx="5799" cy="946"/>
          </a:xfrm>
        </p:grpSpPr>
        <p:sp>
          <p:nvSpPr>
            <p:cNvPr id="5" name="Freeform 18"/>
            <p:cNvSpPr>
              <a:spLocks/>
            </p:cNvSpPr>
            <p:nvPr/>
          </p:nvSpPr>
          <p:spPr bwMode="gray">
            <a:xfrm>
              <a:off x="-20" y="1319"/>
              <a:ext cx="5779" cy="946"/>
            </a:xfrm>
            <a:custGeom>
              <a:avLst/>
              <a:gdLst>
                <a:gd name="T0" fmla="*/ 6 w 5779"/>
                <a:gd name="T1" fmla="*/ 454 h 946"/>
                <a:gd name="T2" fmla="*/ 355 w 5779"/>
                <a:gd name="T3" fmla="*/ 454 h 946"/>
                <a:gd name="T4" fmla="*/ 757 w 5779"/>
                <a:gd name="T5" fmla="*/ 1 h 946"/>
                <a:gd name="T6" fmla="*/ 2511 w 5779"/>
                <a:gd name="T7" fmla="*/ 0 h 946"/>
                <a:gd name="T8" fmla="*/ 2646 w 5779"/>
                <a:gd name="T9" fmla="*/ 144 h 946"/>
                <a:gd name="T10" fmla="*/ 5779 w 5779"/>
                <a:gd name="T11" fmla="*/ 137 h 946"/>
                <a:gd name="T12" fmla="*/ 5779 w 5779"/>
                <a:gd name="T13" fmla="*/ 772 h 946"/>
                <a:gd name="T14" fmla="*/ 2899 w 5779"/>
                <a:gd name="T15" fmla="*/ 765 h 946"/>
                <a:gd name="T16" fmla="*/ 2757 w 5779"/>
                <a:gd name="T17" fmla="*/ 946 h 946"/>
                <a:gd name="T18" fmla="*/ 1883 w 5779"/>
                <a:gd name="T19" fmla="*/ 946 h 946"/>
                <a:gd name="T20" fmla="*/ 1663 w 5779"/>
                <a:gd name="T21" fmla="*/ 687 h 946"/>
                <a:gd name="T22" fmla="*/ 0 w 5779"/>
                <a:gd name="T23" fmla="*/ 687 h 946"/>
                <a:gd name="T24" fmla="*/ 35 w 5779"/>
                <a:gd name="T25" fmla="*/ 480 h 9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79" h="946">
                  <a:moveTo>
                    <a:pt x="6" y="454"/>
                  </a:moveTo>
                  <a:lnTo>
                    <a:pt x="355" y="454"/>
                  </a:lnTo>
                  <a:lnTo>
                    <a:pt x="757" y="1"/>
                  </a:lnTo>
                  <a:lnTo>
                    <a:pt x="2511" y="0"/>
                  </a:lnTo>
                  <a:lnTo>
                    <a:pt x="2646" y="144"/>
                  </a:lnTo>
                  <a:lnTo>
                    <a:pt x="5779" y="137"/>
                  </a:lnTo>
                  <a:lnTo>
                    <a:pt x="5779" y="772"/>
                  </a:lnTo>
                  <a:lnTo>
                    <a:pt x="2899" y="765"/>
                  </a:lnTo>
                  <a:lnTo>
                    <a:pt x="2757" y="946"/>
                  </a:lnTo>
                  <a:lnTo>
                    <a:pt x="1883" y="946"/>
                  </a:lnTo>
                  <a:lnTo>
                    <a:pt x="1663" y="687"/>
                  </a:lnTo>
                  <a:lnTo>
                    <a:pt x="0" y="687"/>
                  </a:lnTo>
                  <a:lnTo>
                    <a:pt x="35" y="480"/>
                  </a:ln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dist="77251" dir="4832261" algn="ctr" rotWithShape="0">
                <a:srgbClr val="000066">
                  <a:alpha val="18999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 sz="1800" b="0">
                <a:ea typeface="+mn-ea"/>
              </a:endParaRPr>
            </a:p>
          </p:txBody>
        </p:sp>
        <p:sp>
          <p:nvSpPr>
            <p:cNvPr id="6" name="Freeform 19" descr="01_img(Global Digtal Desigm(imageState)"/>
            <p:cNvSpPr>
              <a:spLocks/>
            </p:cNvSpPr>
            <p:nvPr/>
          </p:nvSpPr>
          <p:spPr bwMode="gray">
            <a:xfrm>
              <a:off x="-23" y="1344"/>
              <a:ext cx="5799" cy="895"/>
            </a:xfrm>
            <a:custGeom>
              <a:avLst/>
              <a:gdLst>
                <a:gd name="T0" fmla="*/ 0 w 5799"/>
                <a:gd name="T1" fmla="*/ 455 h 895"/>
                <a:gd name="T2" fmla="*/ 369 w 5799"/>
                <a:gd name="T3" fmla="*/ 454 h 895"/>
                <a:gd name="T4" fmla="*/ 776 w 5799"/>
                <a:gd name="T5" fmla="*/ 0 h 895"/>
                <a:gd name="T6" fmla="*/ 2496 w 5799"/>
                <a:gd name="T7" fmla="*/ 0 h 895"/>
                <a:gd name="T8" fmla="*/ 2632 w 5799"/>
                <a:gd name="T9" fmla="*/ 136 h 895"/>
                <a:gd name="T10" fmla="*/ 5799 w 5799"/>
                <a:gd name="T11" fmla="*/ 136 h 895"/>
                <a:gd name="T12" fmla="*/ 5788 w 5799"/>
                <a:gd name="T13" fmla="*/ 727 h 895"/>
                <a:gd name="T14" fmla="*/ 2883 w 5799"/>
                <a:gd name="T15" fmla="*/ 708 h 895"/>
                <a:gd name="T16" fmla="*/ 2747 w 5799"/>
                <a:gd name="T17" fmla="*/ 895 h 895"/>
                <a:gd name="T18" fmla="*/ 1899 w 5799"/>
                <a:gd name="T19" fmla="*/ 895 h 895"/>
                <a:gd name="T20" fmla="*/ 1681 w 5799"/>
                <a:gd name="T21" fmla="*/ 635 h 895"/>
                <a:gd name="T22" fmla="*/ 7 w 5799"/>
                <a:gd name="T23" fmla="*/ 635 h 895"/>
                <a:gd name="T24" fmla="*/ 7 w 5799"/>
                <a:gd name="T25" fmla="*/ 454 h 89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99" h="895">
                  <a:moveTo>
                    <a:pt x="0" y="455"/>
                  </a:moveTo>
                  <a:lnTo>
                    <a:pt x="369" y="454"/>
                  </a:lnTo>
                  <a:lnTo>
                    <a:pt x="776" y="0"/>
                  </a:lnTo>
                  <a:lnTo>
                    <a:pt x="2496" y="0"/>
                  </a:lnTo>
                  <a:lnTo>
                    <a:pt x="2632" y="136"/>
                  </a:lnTo>
                  <a:lnTo>
                    <a:pt x="5799" y="136"/>
                  </a:lnTo>
                  <a:lnTo>
                    <a:pt x="5788" y="727"/>
                  </a:lnTo>
                  <a:lnTo>
                    <a:pt x="2883" y="708"/>
                  </a:lnTo>
                  <a:lnTo>
                    <a:pt x="2747" y="895"/>
                  </a:lnTo>
                  <a:lnTo>
                    <a:pt x="1899" y="895"/>
                  </a:lnTo>
                  <a:lnTo>
                    <a:pt x="1681" y="635"/>
                  </a:lnTo>
                  <a:lnTo>
                    <a:pt x="7" y="635"/>
                  </a:lnTo>
                  <a:lnTo>
                    <a:pt x="7" y="454"/>
                  </a:lnTo>
                </a:path>
              </a:pathLst>
            </a:custGeom>
            <a:blipFill dpi="0" rotWithShape="1">
              <a:blip r:embed="rId2" cstate="print"/>
              <a:srcRect/>
              <a:stretch>
                <a:fillRect/>
              </a:stretch>
            </a:blip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 b="0">
                <a:ea typeface="+mn-ea"/>
              </a:endParaRPr>
            </a:p>
          </p:txBody>
        </p:sp>
      </p:grpSp>
      <p:sp>
        <p:nvSpPr>
          <p:cNvPr id="7987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27351" y="4365625"/>
            <a:ext cx="85344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00151" y="1196975"/>
            <a:ext cx="10363200" cy="1470025"/>
          </a:xfrm>
        </p:spPr>
        <p:txBody>
          <a:bodyPr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8744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56854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579439"/>
            <a:ext cx="2743200" cy="59007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579439"/>
            <a:ext cx="8026400" cy="59007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12215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0" y="579438"/>
            <a:ext cx="10464800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343025"/>
            <a:ext cx="5384800" cy="51371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43025"/>
            <a:ext cx="5384800" cy="51371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851927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0" y="579438"/>
            <a:ext cx="10464800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43025"/>
            <a:ext cx="5384800" cy="51371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343028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87803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032219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0" y="579438"/>
            <a:ext cx="10464800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343025"/>
            <a:ext cx="5384800" cy="51371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343028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87803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70905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19200" y="1676400"/>
            <a:ext cx="88392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9200" y="3695700"/>
            <a:ext cx="88392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441450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812800" y="579438"/>
            <a:ext cx="10464800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43028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343028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09600" y="3987803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7600" y="3987803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4799761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3" name="Text Box 15"/>
          <p:cNvSpPr txBox="1">
            <a:spLocks noChangeArrowheads="1"/>
          </p:cNvSpPr>
          <p:nvPr/>
        </p:nvSpPr>
        <p:spPr bwMode="auto">
          <a:xfrm>
            <a:off x="5181600" y="6400800"/>
            <a:ext cx="68072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900">
                <a:solidFill>
                  <a:srgbClr val="996633"/>
                </a:solidFill>
                <a:ea typeface="宋体" charset="-122"/>
              </a:rPr>
              <a:t>© 2009 Pearson Education, Upper Saddle River, NJ 07458. All Rights Reserved</a:t>
            </a:r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203200" y="6400800"/>
            <a:ext cx="37592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900" b="1">
                <a:solidFill>
                  <a:srgbClr val="FFFFFF"/>
                </a:solidFill>
                <a:ea typeface="宋体" charset="-122"/>
              </a:rPr>
              <a:t>Floyd, Digital Fundamentals, 10</a:t>
            </a:r>
            <a:r>
              <a:rPr lang="en-US" altLang="zh-CN" sz="900" b="1" baseline="30000">
                <a:solidFill>
                  <a:srgbClr val="FFFFFF"/>
                </a:solidFill>
                <a:ea typeface="宋体" charset="-122"/>
              </a:rPr>
              <a:t>th</a:t>
            </a:r>
            <a:r>
              <a:rPr lang="en-US" altLang="zh-CN" sz="900" b="1">
                <a:solidFill>
                  <a:srgbClr val="FFFFFF"/>
                </a:solidFill>
                <a:ea typeface="宋体" charset="-122"/>
              </a:rPr>
              <a:t> ed</a:t>
            </a:r>
          </a:p>
        </p:txBody>
      </p:sp>
    </p:spTree>
    <p:extLst>
      <p:ext uri="{BB962C8B-B14F-4D97-AF65-F5344CB8AC3E}">
        <p14:creationId xmlns:p14="http://schemas.microsoft.com/office/powerpoint/2010/main" val="1059693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0" y="579438"/>
            <a:ext cx="10464800" cy="5635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343025"/>
            <a:ext cx="10972800" cy="513715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59918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-12700" y="2708278"/>
            <a:ext cx="12244917" cy="1501775"/>
            <a:chOff x="-23" y="1319"/>
            <a:chExt cx="5799" cy="946"/>
          </a:xfrm>
        </p:grpSpPr>
        <p:sp>
          <p:nvSpPr>
            <p:cNvPr id="5" name="Freeform 18"/>
            <p:cNvSpPr>
              <a:spLocks/>
            </p:cNvSpPr>
            <p:nvPr/>
          </p:nvSpPr>
          <p:spPr bwMode="gray">
            <a:xfrm>
              <a:off x="-20" y="1319"/>
              <a:ext cx="5779" cy="946"/>
            </a:xfrm>
            <a:custGeom>
              <a:avLst/>
              <a:gdLst>
                <a:gd name="T0" fmla="*/ 6 w 5779"/>
                <a:gd name="T1" fmla="*/ 454 h 946"/>
                <a:gd name="T2" fmla="*/ 355 w 5779"/>
                <a:gd name="T3" fmla="*/ 454 h 946"/>
                <a:gd name="T4" fmla="*/ 757 w 5779"/>
                <a:gd name="T5" fmla="*/ 1 h 946"/>
                <a:gd name="T6" fmla="*/ 2511 w 5779"/>
                <a:gd name="T7" fmla="*/ 0 h 946"/>
                <a:gd name="T8" fmla="*/ 2646 w 5779"/>
                <a:gd name="T9" fmla="*/ 144 h 946"/>
                <a:gd name="T10" fmla="*/ 5779 w 5779"/>
                <a:gd name="T11" fmla="*/ 137 h 946"/>
                <a:gd name="T12" fmla="*/ 5779 w 5779"/>
                <a:gd name="T13" fmla="*/ 772 h 946"/>
                <a:gd name="T14" fmla="*/ 2899 w 5779"/>
                <a:gd name="T15" fmla="*/ 765 h 946"/>
                <a:gd name="T16" fmla="*/ 2757 w 5779"/>
                <a:gd name="T17" fmla="*/ 946 h 946"/>
                <a:gd name="T18" fmla="*/ 1883 w 5779"/>
                <a:gd name="T19" fmla="*/ 946 h 946"/>
                <a:gd name="T20" fmla="*/ 1663 w 5779"/>
                <a:gd name="T21" fmla="*/ 687 h 946"/>
                <a:gd name="T22" fmla="*/ 0 w 5779"/>
                <a:gd name="T23" fmla="*/ 687 h 946"/>
                <a:gd name="T24" fmla="*/ 35 w 5779"/>
                <a:gd name="T25" fmla="*/ 480 h 9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79" h="946">
                  <a:moveTo>
                    <a:pt x="6" y="454"/>
                  </a:moveTo>
                  <a:lnTo>
                    <a:pt x="355" y="454"/>
                  </a:lnTo>
                  <a:lnTo>
                    <a:pt x="757" y="1"/>
                  </a:lnTo>
                  <a:lnTo>
                    <a:pt x="2511" y="0"/>
                  </a:lnTo>
                  <a:lnTo>
                    <a:pt x="2646" y="144"/>
                  </a:lnTo>
                  <a:lnTo>
                    <a:pt x="5779" y="137"/>
                  </a:lnTo>
                  <a:lnTo>
                    <a:pt x="5779" y="772"/>
                  </a:lnTo>
                  <a:lnTo>
                    <a:pt x="2899" y="765"/>
                  </a:lnTo>
                  <a:lnTo>
                    <a:pt x="2757" y="946"/>
                  </a:lnTo>
                  <a:lnTo>
                    <a:pt x="1883" y="946"/>
                  </a:lnTo>
                  <a:lnTo>
                    <a:pt x="1663" y="687"/>
                  </a:lnTo>
                  <a:lnTo>
                    <a:pt x="0" y="687"/>
                  </a:lnTo>
                  <a:lnTo>
                    <a:pt x="35" y="480"/>
                  </a:ln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dist="77251" dir="4832261" algn="ctr" rotWithShape="0">
                <a:srgbClr val="000066">
                  <a:alpha val="18999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 sz="1800" b="0">
                <a:ea typeface="+mn-ea"/>
              </a:endParaRPr>
            </a:p>
          </p:txBody>
        </p:sp>
        <p:sp>
          <p:nvSpPr>
            <p:cNvPr id="6" name="Freeform 19" descr="01_img(Global Digtal Desigm(imageState)"/>
            <p:cNvSpPr>
              <a:spLocks/>
            </p:cNvSpPr>
            <p:nvPr/>
          </p:nvSpPr>
          <p:spPr bwMode="gray">
            <a:xfrm>
              <a:off x="-23" y="1344"/>
              <a:ext cx="5799" cy="895"/>
            </a:xfrm>
            <a:custGeom>
              <a:avLst/>
              <a:gdLst>
                <a:gd name="T0" fmla="*/ 0 w 5799"/>
                <a:gd name="T1" fmla="*/ 455 h 895"/>
                <a:gd name="T2" fmla="*/ 369 w 5799"/>
                <a:gd name="T3" fmla="*/ 454 h 895"/>
                <a:gd name="T4" fmla="*/ 776 w 5799"/>
                <a:gd name="T5" fmla="*/ 0 h 895"/>
                <a:gd name="T6" fmla="*/ 2496 w 5799"/>
                <a:gd name="T7" fmla="*/ 0 h 895"/>
                <a:gd name="T8" fmla="*/ 2632 w 5799"/>
                <a:gd name="T9" fmla="*/ 136 h 895"/>
                <a:gd name="T10" fmla="*/ 5799 w 5799"/>
                <a:gd name="T11" fmla="*/ 136 h 895"/>
                <a:gd name="T12" fmla="*/ 5788 w 5799"/>
                <a:gd name="T13" fmla="*/ 727 h 895"/>
                <a:gd name="T14" fmla="*/ 2883 w 5799"/>
                <a:gd name="T15" fmla="*/ 708 h 895"/>
                <a:gd name="T16" fmla="*/ 2747 w 5799"/>
                <a:gd name="T17" fmla="*/ 895 h 895"/>
                <a:gd name="T18" fmla="*/ 1899 w 5799"/>
                <a:gd name="T19" fmla="*/ 895 h 895"/>
                <a:gd name="T20" fmla="*/ 1681 w 5799"/>
                <a:gd name="T21" fmla="*/ 635 h 895"/>
                <a:gd name="T22" fmla="*/ 7 w 5799"/>
                <a:gd name="T23" fmla="*/ 635 h 895"/>
                <a:gd name="T24" fmla="*/ 7 w 5799"/>
                <a:gd name="T25" fmla="*/ 454 h 89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99" h="895">
                  <a:moveTo>
                    <a:pt x="0" y="455"/>
                  </a:moveTo>
                  <a:lnTo>
                    <a:pt x="369" y="454"/>
                  </a:lnTo>
                  <a:lnTo>
                    <a:pt x="776" y="0"/>
                  </a:lnTo>
                  <a:lnTo>
                    <a:pt x="2496" y="0"/>
                  </a:lnTo>
                  <a:lnTo>
                    <a:pt x="2632" y="136"/>
                  </a:lnTo>
                  <a:lnTo>
                    <a:pt x="5799" y="136"/>
                  </a:lnTo>
                  <a:lnTo>
                    <a:pt x="5788" y="727"/>
                  </a:lnTo>
                  <a:lnTo>
                    <a:pt x="2883" y="708"/>
                  </a:lnTo>
                  <a:lnTo>
                    <a:pt x="2747" y="895"/>
                  </a:lnTo>
                  <a:lnTo>
                    <a:pt x="1899" y="895"/>
                  </a:lnTo>
                  <a:lnTo>
                    <a:pt x="1681" y="635"/>
                  </a:lnTo>
                  <a:lnTo>
                    <a:pt x="7" y="635"/>
                  </a:lnTo>
                  <a:lnTo>
                    <a:pt x="7" y="454"/>
                  </a:lnTo>
                </a:path>
              </a:pathLst>
            </a:custGeom>
            <a:blipFill dpi="0" rotWithShape="1">
              <a:blip r:embed="rId2" cstate="print"/>
              <a:srcRect/>
              <a:stretch>
                <a:fillRect/>
              </a:stretch>
            </a:blip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800" b="0">
                <a:ea typeface="+mn-ea"/>
              </a:endParaRPr>
            </a:p>
          </p:txBody>
        </p:sp>
      </p:grpSp>
      <p:sp>
        <p:nvSpPr>
          <p:cNvPr id="7987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27351" y="4365625"/>
            <a:ext cx="85344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00151" y="1196975"/>
            <a:ext cx="10363200" cy="1470025"/>
          </a:xfrm>
        </p:spPr>
        <p:txBody>
          <a:bodyPr/>
          <a:lstStyle>
            <a:lvl1pPr>
              <a:defRPr sz="33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1562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12285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6591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00290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43025"/>
            <a:ext cx="5384800" cy="51371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43025"/>
            <a:ext cx="5384800" cy="51371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661413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6496805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8421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0193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902748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639338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0649686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579439"/>
            <a:ext cx="2743200" cy="59007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579439"/>
            <a:ext cx="8026400" cy="59007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628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267770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0" y="579438"/>
            <a:ext cx="10464800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343025"/>
            <a:ext cx="5384800" cy="51371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43025"/>
            <a:ext cx="5384800" cy="51371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5486881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0" y="579438"/>
            <a:ext cx="10464800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43025"/>
            <a:ext cx="5384800" cy="51371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343028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87803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376043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0" y="579438"/>
            <a:ext cx="10464800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343025"/>
            <a:ext cx="5384800" cy="51371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343028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87803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2748894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19200" y="1676400"/>
            <a:ext cx="88392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9200" y="3695700"/>
            <a:ext cx="88392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739524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812800" y="579438"/>
            <a:ext cx="10464800" cy="563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43028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343028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09600" y="3987803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7600" y="3987803"/>
            <a:ext cx="5384800" cy="24923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42915556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3" name="Text Box 15"/>
          <p:cNvSpPr txBox="1">
            <a:spLocks noChangeArrowheads="1"/>
          </p:cNvSpPr>
          <p:nvPr/>
        </p:nvSpPr>
        <p:spPr bwMode="auto">
          <a:xfrm>
            <a:off x="5181600" y="6400800"/>
            <a:ext cx="68072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900">
                <a:solidFill>
                  <a:srgbClr val="996633"/>
                </a:solidFill>
                <a:ea typeface="宋体" charset="-122"/>
              </a:rPr>
              <a:t>© 2009 Pearson Education, Upper Saddle River, NJ 07458. All Rights Reserved</a:t>
            </a:r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203200" y="6400800"/>
            <a:ext cx="37592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900" b="1">
                <a:solidFill>
                  <a:srgbClr val="FFFFFF"/>
                </a:solidFill>
                <a:ea typeface="宋体" charset="-122"/>
              </a:rPr>
              <a:t>Floyd, Digital Fundamentals, 10</a:t>
            </a:r>
            <a:r>
              <a:rPr lang="en-US" altLang="zh-CN" sz="900" b="1" baseline="30000">
                <a:solidFill>
                  <a:srgbClr val="FFFFFF"/>
                </a:solidFill>
                <a:ea typeface="宋体" charset="-122"/>
              </a:rPr>
              <a:t>th</a:t>
            </a:r>
            <a:r>
              <a:rPr lang="en-US" altLang="zh-CN" sz="900" b="1">
                <a:solidFill>
                  <a:srgbClr val="FFFFFF"/>
                </a:solidFill>
                <a:ea typeface="宋体" charset="-122"/>
              </a:rPr>
              <a:t> ed</a:t>
            </a:r>
          </a:p>
        </p:txBody>
      </p:sp>
    </p:spTree>
    <p:extLst>
      <p:ext uri="{BB962C8B-B14F-4D97-AF65-F5344CB8AC3E}">
        <p14:creationId xmlns:p14="http://schemas.microsoft.com/office/powerpoint/2010/main" val="34522708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9B0C09-2E97-45AE-96DB-279190CFF1E0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40734442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53F210-9402-4E12-9B39-F927C5C63FF0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7526467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2084CE-7AF9-4887-8980-C3CBFE7ED4C3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732556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888D7B-0DA5-41F8-873E-28F407E6BA01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679258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43025"/>
            <a:ext cx="5384800" cy="51371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43025"/>
            <a:ext cx="5384800" cy="51371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087920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F30137-F8E1-4D0C-8F45-35D50469526E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0634253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B0A686-06E7-4B1A-AACB-A2C42A1FBFE0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6756981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CDC0B8-B3C1-414B-84D4-AEAB8A5FABE2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1396203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1B28AC-3ABE-43AC-AF47-A02426DAA021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7782824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E1A2BF-39F5-4390-8809-455195160F79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26193558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F357CA-E086-4588-A275-9A01905D9B9E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36999080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C3FB31-DDFC-4AFE-B40B-52F91A29D313}" type="slidenum">
              <a:rPr lang="es-ES" altLang="zh-CN"/>
              <a:pPr/>
              <a:t>‹#›</a:t>
            </a:fld>
            <a:endParaRPr lang="es-ES" altLang="zh-CN"/>
          </a:p>
        </p:txBody>
      </p:sp>
    </p:spTree>
    <p:extLst>
      <p:ext uri="{BB962C8B-B14F-4D97-AF65-F5344CB8AC3E}">
        <p14:creationId xmlns:p14="http://schemas.microsoft.com/office/powerpoint/2010/main" val="4672841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3" name="Text Box 15"/>
          <p:cNvSpPr txBox="1">
            <a:spLocks noChangeArrowheads="1"/>
          </p:cNvSpPr>
          <p:nvPr/>
        </p:nvSpPr>
        <p:spPr bwMode="auto">
          <a:xfrm>
            <a:off x="5181600" y="6400800"/>
            <a:ext cx="68072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900">
                <a:solidFill>
                  <a:srgbClr val="996633"/>
                </a:solidFill>
                <a:ea typeface="宋体" charset="-122"/>
              </a:rPr>
              <a:t>© 2009 Pearson Education, Upper Saddle River, NJ 07458. All Rights Reserved</a:t>
            </a:r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203200" y="6400800"/>
            <a:ext cx="37592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900" b="1">
                <a:solidFill>
                  <a:srgbClr val="FFFFFF"/>
                </a:solidFill>
                <a:ea typeface="宋体" charset="-122"/>
              </a:rPr>
              <a:t>Floyd, Digital Fundamentals, 10</a:t>
            </a:r>
            <a:r>
              <a:rPr lang="en-US" altLang="zh-CN" sz="900" b="1" baseline="30000">
                <a:solidFill>
                  <a:srgbClr val="FFFFFF"/>
                </a:solidFill>
                <a:ea typeface="宋体" charset="-122"/>
              </a:rPr>
              <a:t>th</a:t>
            </a:r>
            <a:r>
              <a:rPr lang="en-US" altLang="zh-CN" sz="900" b="1">
                <a:solidFill>
                  <a:srgbClr val="FFFFFF"/>
                </a:solidFill>
                <a:ea typeface="宋体" charset="-122"/>
              </a:rPr>
              <a:t> ed</a:t>
            </a:r>
          </a:p>
        </p:txBody>
      </p:sp>
    </p:spTree>
    <p:extLst>
      <p:ext uri="{BB962C8B-B14F-4D97-AF65-F5344CB8AC3E}">
        <p14:creationId xmlns:p14="http://schemas.microsoft.com/office/powerpoint/2010/main" val="30812122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0" y="579438"/>
            <a:ext cx="10464800" cy="5635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343025"/>
            <a:ext cx="10972800" cy="513715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430760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63661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3025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142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99334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8481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16"/>
          <p:cNvSpPr>
            <a:spLocks/>
          </p:cNvSpPr>
          <p:nvPr/>
        </p:nvSpPr>
        <p:spPr bwMode="gray">
          <a:xfrm>
            <a:off x="2" y="360363"/>
            <a:ext cx="12198351" cy="900112"/>
          </a:xfrm>
          <a:custGeom>
            <a:avLst/>
            <a:gdLst>
              <a:gd name="T0" fmla="*/ 0 w 5763"/>
              <a:gd name="T1" fmla="*/ 584200 h 567"/>
              <a:gd name="T2" fmla="*/ 698500 w 5763"/>
              <a:gd name="T3" fmla="*/ 584200 h 567"/>
              <a:gd name="T4" fmla="*/ 1233488 w 5763"/>
              <a:gd name="T5" fmla="*/ 0 h 567"/>
              <a:gd name="T6" fmla="*/ 3432175 w 5763"/>
              <a:gd name="T7" fmla="*/ 0 h 567"/>
              <a:gd name="T8" fmla="*/ 3595688 w 5763"/>
              <a:gd name="T9" fmla="*/ 184150 h 567"/>
              <a:gd name="T10" fmla="*/ 9137650 w 5763"/>
              <a:gd name="T11" fmla="*/ 177800 h 567"/>
              <a:gd name="T12" fmla="*/ 9148763 w 5763"/>
              <a:gd name="T13" fmla="*/ 900112 h 567"/>
              <a:gd name="T14" fmla="*/ 9525 w 5763"/>
              <a:gd name="T15" fmla="*/ 882650 h 56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63" h="567">
                <a:moveTo>
                  <a:pt x="0" y="368"/>
                </a:moveTo>
                <a:lnTo>
                  <a:pt x="440" y="368"/>
                </a:lnTo>
                <a:lnTo>
                  <a:pt x="777" y="0"/>
                </a:lnTo>
                <a:lnTo>
                  <a:pt x="2162" y="0"/>
                </a:lnTo>
                <a:lnTo>
                  <a:pt x="2265" y="116"/>
                </a:lnTo>
                <a:lnTo>
                  <a:pt x="5756" y="112"/>
                </a:lnTo>
                <a:lnTo>
                  <a:pt x="5763" y="567"/>
                </a:lnTo>
                <a:lnTo>
                  <a:pt x="6" y="556"/>
                </a:lnTo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sz="1800" b="0">
              <a:ea typeface="+mn-ea"/>
            </a:endParaRPr>
          </a:p>
        </p:txBody>
      </p:sp>
      <p:sp>
        <p:nvSpPr>
          <p:cNvPr id="1027" name="Freeform 15" descr="01b_img(Global Digtal Desigm(imageState)"/>
          <p:cNvSpPr>
            <a:spLocks/>
          </p:cNvSpPr>
          <p:nvPr/>
        </p:nvSpPr>
        <p:spPr bwMode="gray">
          <a:xfrm>
            <a:off x="-12700" y="336550"/>
            <a:ext cx="12242800" cy="838200"/>
          </a:xfrm>
          <a:custGeom>
            <a:avLst/>
            <a:gdLst>
              <a:gd name="T0" fmla="*/ 712788 w 5784"/>
              <a:gd name="T1" fmla="*/ 587375 h 528"/>
              <a:gd name="T2" fmla="*/ 1219200 w 5784"/>
              <a:gd name="T3" fmla="*/ 1588 h 528"/>
              <a:gd name="T4" fmla="*/ 3425825 w 5784"/>
              <a:gd name="T5" fmla="*/ 0 h 528"/>
              <a:gd name="T6" fmla="*/ 3584575 w 5784"/>
              <a:gd name="T7" fmla="*/ 182563 h 528"/>
              <a:gd name="T8" fmla="*/ 9182100 w 5784"/>
              <a:gd name="T9" fmla="*/ 182563 h 528"/>
              <a:gd name="T10" fmla="*/ 9174163 w 5784"/>
              <a:gd name="T11" fmla="*/ 838200 h 528"/>
              <a:gd name="T12" fmla="*/ 0 w 5784"/>
              <a:gd name="T13" fmla="*/ 823913 h 528"/>
              <a:gd name="T14" fmla="*/ 0 w 5784"/>
              <a:gd name="T15" fmla="*/ 588963 h 52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84" h="528">
                <a:moveTo>
                  <a:pt x="449" y="370"/>
                </a:moveTo>
                <a:lnTo>
                  <a:pt x="768" y="1"/>
                </a:lnTo>
                <a:lnTo>
                  <a:pt x="2158" y="0"/>
                </a:lnTo>
                <a:lnTo>
                  <a:pt x="2258" y="115"/>
                </a:lnTo>
                <a:lnTo>
                  <a:pt x="5784" y="115"/>
                </a:lnTo>
                <a:lnTo>
                  <a:pt x="5779" y="528"/>
                </a:lnTo>
                <a:lnTo>
                  <a:pt x="0" y="519"/>
                </a:lnTo>
                <a:lnTo>
                  <a:pt x="0" y="371"/>
                </a:lnTo>
              </a:path>
            </a:pathLst>
          </a:custGeom>
          <a:blipFill dpi="0" rotWithShape="1">
            <a:blip r:embed="rId20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sz="1800" b="0">
              <a:ea typeface="+mn-ea"/>
            </a:endParaRP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43025"/>
            <a:ext cx="10972800" cy="513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812800" y="579438"/>
            <a:ext cx="104648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5181600" y="6400800"/>
            <a:ext cx="68072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900">
                <a:solidFill>
                  <a:srgbClr val="996633"/>
                </a:solidFill>
                <a:ea typeface="宋体" charset="-122"/>
              </a:rPr>
              <a:t>© 2009 Pearson Education, Upper Saddle River, NJ 07458. All Rights Reserved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03200" y="6400800"/>
            <a:ext cx="37592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900">
                <a:solidFill>
                  <a:srgbClr val="996633"/>
                </a:solidFill>
                <a:ea typeface="宋体" charset="-122"/>
              </a:rPr>
              <a:t>Floyd, Digital Fundamentals, 10</a:t>
            </a:r>
            <a:r>
              <a:rPr lang="en-US" altLang="zh-CN" sz="900" baseline="30000">
                <a:solidFill>
                  <a:srgbClr val="996633"/>
                </a:solidFill>
                <a:ea typeface="宋体" charset="-122"/>
              </a:rPr>
              <a:t>th</a:t>
            </a:r>
            <a:r>
              <a:rPr lang="en-US" altLang="zh-CN" sz="900">
                <a:solidFill>
                  <a:srgbClr val="996633"/>
                </a:solidFill>
                <a:ea typeface="宋体" charset="-122"/>
              </a:rPr>
              <a:t> ed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FAB094D4-9FF3-404F-9030-541E57608D7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81600" y="6400800"/>
            <a:ext cx="6807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200">
                <a:solidFill>
                  <a:srgbClr val="996633"/>
                </a:solidFill>
                <a:ea typeface="宋体" panose="02010600030101010101" pitchFamily="2" charset="-122"/>
              </a:rPr>
              <a:t>© 2009 Pearson Education, Upper Saddle River, NJ 07458. All Rights Reserved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FFFAE2B6-A8ED-4B7A-A7EB-0511A4AD6A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3200" y="6400800"/>
            <a:ext cx="3759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1200">
                <a:solidFill>
                  <a:srgbClr val="996633"/>
                </a:solidFill>
                <a:ea typeface="宋体" panose="02010600030101010101" pitchFamily="2" charset="-122"/>
              </a:rPr>
              <a:t>Floyd, Digital Fundamentals, 10</a:t>
            </a:r>
            <a:r>
              <a:rPr lang="en-US" altLang="zh-CN" sz="1200" baseline="30000">
                <a:solidFill>
                  <a:srgbClr val="996633"/>
                </a:solidFill>
                <a:ea typeface="宋体" panose="02010600030101010101" pitchFamily="2" charset="-122"/>
              </a:rPr>
              <a:t>th</a:t>
            </a:r>
            <a:r>
              <a:rPr lang="en-US" altLang="zh-CN" sz="1200">
                <a:solidFill>
                  <a:srgbClr val="996633"/>
                </a:solidFill>
                <a:ea typeface="宋体" panose="02010600030101010101" pitchFamily="2" charset="-122"/>
              </a:rPr>
              <a:t> ed</a:t>
            </a:r>
          </a:p>
        </p:txBody>
      </p:sp>
    </p:spTree>
    <p:extLst>
      <p:ext uri="{BB962C8B-B14F-4D97-AF65-F5344CB8AC3E}">
        <p14:creationId xmlns:p14="http://schemas.microsoft.com/office/powerpoint/2010/main" val="52942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黑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黑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黑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黑体" pitchFamily="2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黑体" pitchFamily="2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黑体" pitchFamily="2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黑体" pitchFamily="2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黑体" pitchFamily="2" charset="-122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100" b="1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2100" b="1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2100" b="1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–"/>
        <a:defRPr sz="1500" b="1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1200" b="1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1200" b="1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1200" b="1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1200" b="1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9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16"/>
          <p:cNvSpPr>
            <a:spLocks/>
          </p:cNvSpPr>
          <p:nvPr/>
        </p:nvSpPr>
        <p:spPr bwMode="gray">
          <a:xfrm>
            <a:off x="2" y="360363"/>
            <a:ext cx="12198351" cy="900112"/>
          </a:xfrm>
          <a:custGeom>
            <a:avLst/>
            <a:gdLst>
              <a:gd name="T0" fmla="*/ 0 w 5763"/>
              <a:gd name="T1" fmla="*/ 584200 h 567"/>
              <a:gd name="T2" fmla="*/ 698500 w 5763"/>
              <a:gd name="T3" fmla="*/ 584200 h 567"/>
              <a:gd name="T4" fmla="*/ 1233488 w 5763"/>
              <a:gd name="T5" fmla="*/ 0 h 567"/>
              <a:gd name="T6" fmla="*/ 3432175 w 5763"/>
              <a:gd name="T7" fmla="*/ 0 h 567"/>
              <a:gd name="T8" fmla="*/ 3595688 w 5763"/>
              <a:gd name="T9" fmla="*/ 184150 h 567"/>
              <a:gd name="T10" fmla="*/ 9137650 w 5763"/>
              <a:gd name="T11" fmla="*/ 177800 h 567"/>
              <a:gd name="T12" fmla="*/ 9148763 w 5763"/>
              <a:gd name="T13" fmla="*/ 900112 h 567"/>
              <a:gd name="T14" fmla="*/ 9525 w 5763"/>
              <a:gd name="T15" fmla="*/ 882650 h 56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63" h="567">
                <a:moveTo>
                  <a:pt x="0" y="368"/>
                </a:moveTo>
                <a:lnTo>
                  <a:pt x="440" y="368"/>
                </a:lnTo>
                <a:lnTo>
                  <a:pt x="777" y="0"/>
                </a:lnTo>
                <a:lnTo>
                  <a:pt x="2162" y="0"/>
                </a:lnTo>
                <a:lnTo>
                  <a:pt x="2265" y="116"/>
                </a:lnTo>
                <a:lnTo>
                  <a:pt x="5756" y="112"/>
                </a:lnTo>
                <a:lnTo>
                  <a:pt x="5763" y="567"/>
                </a:lnTo>
                <a:lnTo>
                  <a:pt x="6" y="556"/>
                </a:lnTo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sz="1800" b="0">
              <a:ea typeface="+mn-ea"/>
            </a:endParaRPr>
          </a:p>
        </p:txBody>
      </p:sp>
      <p:sp>
        <p:nvSpPr>
          <p:cNvPr id="1027" name="Freeform 15" descr="01b_img(Global Digtal Desigm(imageState)"/>
          <p:cNvSpPr>
            <a:spLocks/>
          </p:cNvSpPr>
          <p:nvPr/>
        </p:nvSpPr>
        <p:spPr bwMode="gray">
          <a:xfrm>
            <a:off x="-12700" y="336550"/>
            <a:ext cx="12242800" cy="838200"/>
          </a:xfrm>
          <a:custGeom>
            <a:avLst/>
            <a:gdLst>
              <a:gd name="T0" fmla="*/ 712788 w 5784"/>
              <a:gd name="T1" fmla="*/ 587375 h 528"/>
              <a:gd name="T2" fmla="*/ 1219200 w 5784"/>
              <a:gd name="T3" fmla="*/ 1588 h 528"/>
              <a:gd name="T4" fmla="*/ 3425825 w 5784"/>
              <a:gd name="T5" fmla="*/ 0 h 528"/>
              <a:gd name="T6" fmla="*/ 3584575 w 5784"/>
              <a:gd name="T7" fmla="*/ 182563 h 528"/>
              <a:gd name="T8" fmla="*/ 9182100 w 5784"/>
              <a:gd name="T9" fmla="*/ 182563 h 528"/>
              <a:gd name="T10" fmla="*/ 9174163 w 5784"/>
              <a:gd name="T11" fmla="*/ 838200 h 528"/>
              <a:gd name="T12" fmla="*/ 0 w 5784"/>
              <a:gd name="T13" fmla="*/ 823913 h 528"/>
              <a:gd name="T14" fmla="*/ 0 w 5784"/>
              <a:gd name="T15" fmla="*/ 588963 h 52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84" h="528">
                <a:moveTo>
                  <a:pt x="449" y="370"/>
                </a:moveTo>
                <a:lnTo>
                  <a:pt x="768" y="1"/>
                </a:lnTo>
                <a:lnTo>
                  <a:pt x="2158" y="0"/>
                </a:lnTo>
                <a:lnTo>
                  <a:pt x="2258" y="115"/>
                </a:lnTo>
                <a:lnTo>
                  <a:pt x="5784" y="115"/>
                </a:lnTo>
                <a:lnTo>
                  <a:pt x="5779" y="528"/>
                </a:lnTo>
                <a:lnTo>
                  <a:pt x="0" y="519"/>
                </a:lnTo>
                <a:lnTo>
                  <a:pt x="0" y="371"/>
                </a:lnTo>
              </a:path>
            </a:pathLst>
          </a:custGeom>
          <a:blipFill dpi="0" rotWithShape="1">
            <a:blip r:embed="rId20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sz="1800" b="0">
              <a:ea typeface="+mn-ea"/>
            </a:endParaRP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43025"/>
            <a:ext cx="10972800" cy="513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812800" y="579438"/>
            <a:ext cx="104648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5181600" y="6400800"/>
            <a:ext cx="68072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900">
                <a:solidFill>
                  <a:srgbClr val="996633"/>
                </a:solidFill>
                <a:ea typeface="宋体" charset="-122"/>
              </a:rPr>
              <a:t>© 2009 Pearson Education, Upper Saddle River, NJ 07458. All Rights Reserved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03200" y="6400800"/>
            <a:ext cx="37592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900">
                <a:solidFill>
                  <a:srgbClr val="996633"/>
                </a:solidFill>
                <a:ea typeface="宋体" charset="-122"/>
              </a:rPr>
              <a:t>Floyd, Digital Fundamentals, 10</a:t>
            </a:r>
            <a:r>
              <a:rPr lang="en-US" altLang="zh-CN" sz="900" baseline="30000">
                <a:solidFill>
                  <a:srgbClr val="996633"/>
                </a:solidFill>
                <a:ea typeface="宋体" charset="-122"/>
              </a:rPr>
              <a:t>th</a:t>
            </a:r>
            <a:r>
              <a:rPr lang="en-US" altLang="zh-CN" sz="900">
                <a:solidFill>
                  <a:srgbClr val="996633"/>
                </a:solidFill>
                <a:ea typeface="宋体" charset="-122"/>
              </a:rPr>
              <a:t> ed</a:t>
            </a:r>
          </a:p>
        </p:txBody>
      </p:sp>
    </p:spTree>
    <p:extLst>
      <p:ext uri="{BB962C8B-B14F-4D97-AF65-F5344CB8AC3E}">
        <p14:creationId xmlns:p14="http://schemas.microsoft.com/office/powerpoint/2010/main" val="3254735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黑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黑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黑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黑体" pitchFamily="2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黑体" pitchFamily="2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黑体" pitchFamily="2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黑体" pitchFamily="2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黑体" pitchFamily="2" charset="-122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100" b="1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2100" b="1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2100" b="1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–"/>
        <a:defRPr sz="1500" b="1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1200" b="1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1200" b="1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1200" b="1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1200" b="1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12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zh-CN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zh-CN"/>
              <a:t>Haga clic para modificar el estilo de texto del patrón</a:t>
            </a:r>
          </a:p>
          <a:p>
            <a:pPr lvl="1"/>
            <a:r>
              <a:rPr lang="es-ES" altLang="zh-CN"/>
              <a:t>Segundo nivel</a:t>
            </a:r>
          </a:p>
          <a:p>
            <a:pPr lvl="2"/>
            <a:r>
              <a:rPr lang="es-ES" altLang="zh-CN"/>
              <a:t>Tercer nivel</a:t>
            </a:r>
          </a:p>
          <a:p>
            <a:pPr lvl="3"/>
            <a:r>
              <a:rPr lang="es-ES" altLang="zh-CN"/>
              <a:t>Cuarto nivel</a:t>
            </a:r>
          </a:p>
          <a:p>
            <a:pPr lvl="4"/>
            <a:r>
              <a:rPr lang="es-ES" altLang="zh-CN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>
                <a:ea typeface="宋体" pitchFamily="2" charset="-122"/>
              </a:defRPr>
            </a:lvl1pPr>
          </a:lstStyle>
          <a:p>
            <a:endParaRPr lang="es-E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>
                <a:ea typeface="宋体" pitchFamily="2" charset="-122"/>
              </a:defRPr>
            </a:lvl1pPr>
          </a:lstStyle>
          <a:p>
            <a:endParaRPr lang="es-E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>
                <a:ea typeface="宋体" pitchFamily="2" charset="-122"/>
              </a:defRPr>
            </a:lvl1pPr>
          </a:lstStyle>
          <a:p>
            <a:fld id="{02DE0678-F739-4320-9EB0-3FBD22FA090E}" type="slidenum">
              <a:rPr lang="es-ES" altLang="zh-CN"/>
              <a:pPr/>
              <a:t>‹#›</a:t>
            </a:fld>
            <a:endParaRPr lang="es-ES" altLang="zh-CN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5181600" y="6400800"/>
            <a:ext cx="68072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900">
                <a:solidFill>
                  <a:srgbClr val="996633"/>
                </a:solidFill>
                <a:ea typeface="宋体" charset="-122"/>
              </a:rPr>
              <a:t>© 2009 Pearson Education, Upper Saddle River, NJ 07458. All Rights Reserved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203200" y="6400800"/>
            <a:ext cx="37592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900">
                <a:solidFill>
                  <a:srgbClr val="996633"/>
                </a:solidFill>
                <a:ea typeface="宋体" charset="-122"/>
              </a:rPr>
              <a:t>Floyd, Digital Fundamentals, 10</a:t>
            </a:r>
            <a:r>
              <a:rPr lang="en-US" altLang="zh-CN" sz="900" baseline="30000">
                <a:solidFill>
                  <a:srgbClr val="996633"/>
                </a:solidFill>
                <a:ea typeface="宋体" charset="-122"/>
              </a:rPr>
              <a:t>th</a:t>
            </a:r>
            <a:r>
              <a:rPr lang="en-US" altLang="zh-CN" sz="900">
                <a:solidFill>
                  <a:srgbClr val="996633"/>
                </a:solidFill>
                <a:ea typeface="宋体" charset="-122"/>
              </a:rPr>
              <a:t> ed</a:t>
            </a:r>
          </a:p>
        </p:txBody>
      </p:sp>
    </p:spTree>
    <p:extLst>
      <p:ext uri="{BB962C8B-B14F-4D97-AF65-F5344CB8AC3E}">
        <p14:creationId xmlns:p14="http://schemas.microsoft.com/office/powerpoint/2010/main" val="241633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5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7" Type="http://schemas.openxmlformats.org/officeDocument/2006/relationships/image" Target="../media/image111.emf"/><Relationship Id="rId2" Type="http://schemas.openxmlformats.org/officeDocument/2006/relationships/oleObject" Target="../embeddings/oleObject64.bin"/><Relationship Id="rId1" Type="http://schemas.openxmlformats.org/officeDocument/2006/relationships/slideLayout" Target="../slideLayouts/slideLayout41.x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110.emf"/><Relationship Id="rId4" Type="http://schemas.openxmlformats.org/officeDocument/2006/relationships/oleObject" Target="../embeddings/oleObject65.bin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67.bin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68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1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12.jpeg"/><Relationship Id="rId4" Type="http://schemas.openxmlformats.org/officeDocument/2006/relationships/image" Target="../media/image114.w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4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5.bin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16.emf"/><Relationship Id="rId4" Type="http://schemas.openxmlformats.org/officeDocument/2006/relationships/oleObject" Target="../embeddings/oleObject70.bin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95.emf"/><Relationship Id="rId4" Type="http://schemas.openxmlformats.org/officeDocument/2006/relationships/oleObject" Target="../embeddings/oleObject71.bin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.x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6.x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7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8.xml"/><Relationship Id="rId6" Type="http://schemas.openxmlformats.org/officeDocument/2006/relationships/image" Target="../media/image28.jpeg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9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2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6.png"/><Relationship Id="rId4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3.png"/><Relationship Id="rId5" Type="http://schemas.openxmlformats.org/officeDocument/2006/relationships/image" Target="../media/image44.emf"/><Relationship Id="rId4" Type="http://schemas.openxmlformats.org/officeDocument/2006/relationships/oleObject" Target="../embeddings/oleObject1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6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67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67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69.emf"/><Relationship Id="rId4" Type="http://schemas.openxmlformats.org/officeDocument/2006/relationships/oleObject" Target="../embeddings/oleObject28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71.png"/><Relationship Id="rId4" Type="http://schemas.openxmlformats.org/officeDocument/2006/relationships/image" Target="../media/image7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7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4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75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76.emf"/><Relationship Id="rId4" Type="http://schemas.openxmlformats.org/officeDocument/2006/relationships/oleObject" Target="../embeddings/oleObject37.bin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4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79.emf"/><Relationship Id="rId4" Type="http://schemas.openxmlformats.org/officeDocument/2006/relationships/oleObject" Target="../embeddings/oleObject40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86.png"/><Relationship Id="rId4" Type="http://schemas.openxmlformats.org/officeDocument/2006/relationships/oleObject" Target="../embeddings/oleObject44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3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0.xml"/><Relationship Id="rId5" Type="http://schemas.openxmlformats.org/officeDocument/2006/relationships/image" Target="../media/image89.emf"/><Relationship Id="rId4" Type="http://schemas.openxmlformats.org/officeDocument/2006/relationships/oleObject" Target="../embeddings/oleObject46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1.xml"/><Relationship Id="rId5" Type="http://schemas.openxmlformats.org/officeDocument/2006/relationships/image" Target="../media/image90.emf"/><Relationship Id="rId4" Type="http://schemas.openxmlformats.org/officeDocument/2006/relationships/oleObject" Target="../embeddings/oleObject47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2.xml"/><Relationship Id="rId5" Type="http://schemas.openxmlformats.org/officeDocument/2006/relationships/image" Target="../media/image91.emf"/><Relationship Id="rId4" Type="http://schemas.openxmlformats.org/officeDocument/2006/relationships/oleObject" Target="../embeddings/oleObject48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3.xml"/><Relationship Id="rId5" Type="http://schemas.openxmlformats.org/officeDocument/2006/relationships/image" Target="../media/image92.emf"/><Relationship Id="rId4" Type="http://schemas.openxmlformats.org/officeDocument/2006/relationships/oleObject" Target="../embeddings/oleObject49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4.xml"/><Relationship Id="rId5" Type="http://schemas.openxmlformats.org/officeDocument/2006/relationships/image" Target="../media/image93.emf"/><Relationship Id="rId4" Type="http://schemas.openxmlformats.org/officeDocument/2006/relationships/oleObject" Target="../embeddings/oleObject50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5.x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94.emf"/><Relationship Id="rId4" Type="http://schemas.openxmlformats.org/officeDocument/2006/relationships/oleObject" Target="../embeddings/oleObject51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6.xml"/><Relationship Id="rId5" Type="http://schemas.openxmlformats.org/officeDocument/2006/relationships/image" Target="../media/image95.emf"/><Relationship Id="rId4" Type="http://schemas.openxmlformats.org/officeDocument/2006/relationships/oleObject" Target="../embeddings/oleObject53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7.xml"/><Relationship Id="rId5" Type="http://schemas.openxmlformats.org/officeDocument/2006/relationships/image" Target="../media/image96.emf"/><Relationship Id="rId4" Type="http://schemas.openxmlformats.org/officeDocument/2006/relationships/oleObject" Target="../embeddings/oleObject54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8.xml"/><Relationship Id="rId5" Type="http://schemas.openxmlformats.org/officeDocument/2006/relationships/image" Target="../media/image89.emf"/><Relationship Id="rId4" Type="http://schemas.openxmlformats.org/officeDocument/2006/relationships/oleObject" Target="../embeddings/oleObject55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9.xml"/><Relationship Id="rId5" Type="http://schemas.openxmlformats.org/officeDocument/2006/relationships/image" Target="../media/image97.emf"/><Relationship Id="rId4" Type="http://schemas.openxmlformats.org/officeDocument/2006/relationships/oleObject" Target="../embeddings/oleObject56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0.xml"/><Relationship Id="rId5" Type="http://schemas.openxmlformats.org/officeDocument/2006/relationships/image" Target="../media/image98.emf"/><Relationship Id="rId4" Type="http://schemas.openxmlformats.org/officeDocument/2006/relationships/oleObject" Target="../embeddings/oleObject57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04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image" Target="../media/image105.emf"/><Relationship Id="rId7" Type="http://schemas.openxmlformats.org/officeDocument/2006/relationships/image" Target="../media/image107.e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41.x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104.emf"/><Relationship Id="rId5" Type="http://schemas.openxmlformats.org/officeDocument/2006/relationships/image" Target="../media/image106.emf"/><Relationship Id="rId10" Type="http://schemas.openxmlformats.org/officeDocument/2006/relationships/oleObject" Target="../embeddings/oleObject63.bin"/><Relationship Id="rId4" Type="http://schemas.openxmlformats.org/officeDocument/2006/relationships/oleObject" Target="../embeddings/oleObject60.bin"/><Relationship Id="rId9" Type="http://schemas.openxmlformats.org/officeDocument/2006/relationships/image" Target="../media/image10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914400" y="2057400"/>
            <a:ext cx="10134600" cy="83099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4800" b="1" dirty="0">
                <a:ea typeface="宋体" charset="-122"/>
              </a:rPr>
              <a:t>Chapter 9   Counters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9677400" cy="914400"/>
          </a:xfr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 eaLnBrk="1" hangingPunct="1"/>
            <a:r>
              <a:rPr lang="en-US" altLang="zh-CN" sz="2800" b="1" dirty="0"/>
              <a:t>How to implement a modulus-6 binary counter with a modulus-8 counter?</a:t>
            </a:r>
            <a:endParaRPr lang="zh-CN" altLang="en-US" sz="2800" b="1" dirty="0"/>
          </a:p>
        </p:txBody>
      </p:sp>
      <p:graphicFrame>
        <p:nvGraphicFramePr>
          <p:cNvPr id="97375" name="Group 95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789989597"/>
              </p:ext>
            </p:extLst>
          </p:nvPr>
        </p:nvGraphicFramePr>
        <p:xfrm>
          <a:off x="8939212" y="2382928"/>
          <a:ext cx="2195512" cy="3566160"/>
        </p:xfrm>
        <a:graphic>
          <a:graphicData uri="http://schemas.openxmlformats.org/drawingml/2006/table">
            <a:tbl>
              <a:tblPr/>
              <a:tblGrid>
                <a:gridCol w="53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3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 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黑体" pitchFamily="2" charset="-122"/>
                        </a:rPr>
                        <a:t>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2" cstate="print">
            <a:lum contrast="6000"/>
            <a:grayscl/>
          </a:blip>
          <a:srcRect/>
          <a:stretch>
            <a:fillRect/>
          </a:stretch>
        </p:blipFill>
        <p:spPr bwMode="auto">
          <a:xfrm>
            <a:off x="609600" y="1219201"/>
            <a:ext cx="7010400" cy="1981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1604964" y="1782764"/>
            <a:ext cx="3143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</p:txBody>
      </p:sp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2290764" y="1801814"/>
            <a:ext cx="3143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</p:txBody>
      </p:sp>
      <p:sp>
        <p:nvSpPr>
          <p:cNvPr id="97288" name="Text Box 8"/>
          <p:cNvSpPr txBox="1">
            <a:spLocks noChangeArrowheads="1"/>
          </p:cNvSpPr>
          <p:nvPr/>
        </p:nvSpPr>
        <p:spPr bwMode="auto">
          <a:xfrm>
            <a:off x="3057526" y="1803402"/>
            <a:ext cx="3143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</p:txBody>
      </p:sp>
      <p:sp>
        <p:nvSpPr>
          <p:cNvPr id="97289" name="Text Box 9"/>
          <p:cNvSpPr txBox="1">
            <a:spLocks noChangeArrowheads="1"/>
          </p:cNvSpPr>
          <p:nvPr/>
        </p:nvSpPr>
        <p:spPr bwMode="auto">
          <a:xfrm>
            <a:off x="3803651" y="1827214"/>
            <a:ext cx="3143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</p:txBody>
      </p:sp>
      <p:sp>
        <p:nvSpPr>
          <p:cNvPr id="97290" name="Text Box 10"/>
          <p:cNvSpPr txBox="1">
            <a:spLocks noChangeArrowheads="1"/>
          </p:cNvSpPr>
          <p:nvPr/>
        </p:nvSpPr>
        <p:spPr bwMode="auto">
          <a:xfrm>
            <a:off x="4522789" y="1827214"/>
            <a:ext cx="3143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sp>
        <p:nvSpPr>
          <p:cNvPr id="97291" name="Text Box 11"/>
          <p:cNvSpPr txBox="1">
            <a:spLocks noChangeArrowheads="1"/>
          </p:cNvSpPr>
          <p:nvPr/>
        </p:nvSpPr>
        <p:spPr bwMode="auto">
          <a:xfrm>
            <a:off x="5243514" y="1817689"/>
            <a:ext cx="3143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sp>
        <p:nvSpPr>
          <p:cNvPr id="97292" name="Text Box 12"/>
          <p:cNvSpPr txBox="1">
            <a:spLocks noChangeArrowheads="1"/>
          </p:cNvSpPr>
          <p:nvPr/>
        </p:nvSpPr>
        <p:spPr bwMode="auto">
          <a:xfrm>
            <a:off x="6035676" y="1817689"/>
            <a:ext cx="3143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sp>
        <p:nvSpPr>
          <p:cNvPr id="97293" name="Text Box 13"/>
          <p:cNvSpPr txBox="1">
            <a:spLocks noChangeArrowheads="1"/>
          </p:cNvSpPr>
          <p:nvPr/>
        </p:nvSpPr>
        <p:spPr bwMode="auto">
          <a:xfrm>
            <a:off x="6735764" y="1817689"/>
            <a:ext cx="3143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1800" b="1">
                <a:solidFill>
                  <a:srgbClr val="FF0000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pic>
        <p:nvPicPr>
          <p:cNvPr id="97297" name="Picture 17"/>
          <p:cNvPicPr>
            <a:picLocks noChangeAspect="1" noChangeArrowheads="1"/>
          </p:cNvPicPr>
          <p:nvPr/>
        </p:nvPicPr>
        <p:blipFill>
          <a:blip r:embed="rId3" cstate="print">
            <a:lum contrast="6000"/>
            <a:grayscl/>
          </a:blip>
          <a:srcRect/>
          <a:stretch>
            <a:fillRect/>
          </a:stretch>
        </p:blipFill>
        <p:spPr bwMode="auto">
          <a:xfrm>
            <a:off x="1676400" y="3484744"/>
            <a:ext cx="6153150" cy="2970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7379" name="Text Box 99"/>
          <p:cNvSpPr txBox="1">
            <a:spLocks noChangeArrowheads="1"/>
          </p:cNvSpPr>
          <p:nvPr/>
        </p:nvSpPr>
        <p:spPr bwMode="auto">
          <a:xfrm>
            <a:off x="9144000" y="1586708"/>
            <a:ext cx="17859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 dirty="0"/>
              <a:t>F = (</a:t>
            </a:r>
            <a:r>
              <a:rPr lang="en-US" altLang="zh-CN" b="1" i="1" dirty="0" err="1"/>
              <a:t>Q</a:t>
            </a:r>
            <a:r>
              <a:rPr lang="en-US" altLang="zh-CN" b="1" i="1" baseline="-25000" dirty="0" err="1"/>
              <a:t>B</a:t>
            </a:r>
            <a:r>
              <a:rPr lang="en-US" altLang="zh-CN" b="1" i="1" dirty="0" err="1"/>
              <a:t>Q</a:t>
            </a:r>
            <a:r>
              <a:rPr lang="en-US" altLang="zh-CN" b="1" i="1" baseline="-25000" dirty="0" err="1"/>
              <a:t>C</a:t>
            </a:r>
            <a:r>
              <a:rPr lang="en-US" altLang="zh-CN" b="1" i="1" dirty="0"/>
              <a:t>)’</a:t>
            </a:r>
            <a:endParaRPr lang="en-US" altLang="zh-CN" b="1" i="1" baseline="-25000" dirty="0"/>
          </a:p>
        </p:txBody>
      </p:sp>
      <p:pic>
        <p:nvPicPr>
          <p:cNvPr id="16" name="图片 15" descr="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3027543"/>
            <a:ext cx="63817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7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7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7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7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6" grpId="0"/>
      <p:bldP spid="97287" grpId="0"/>
      <p:bldP spid="97288" grpId="0"/>
      <p:bldP spid="97289" grpId="0"/>
      <p:bldP spid="97290" grpId="0"/>
      <p:bldP spid="97291" grpId="0"/>
      <p:bldP spid="97292" grpId="0"/>
      <p:bldP spid="97293" grpId="0"/>
      <p:bldP spid="9737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76400" y="381000"/>
            <a:ext cx="2971800" cy="2123658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ea typeface="宋体" charset="-122"/>
              </a:rPr>
              <a:t>D</a:t>
            </a:r>
            <a:r>
              <a:rPr lang="en-US" altLang="zh-CN" baseline="-25000" dirty="0">
                <a:ea typeface="宋体" charset="-122"/>
              </a:rPr>
              <a:t>3</a:t>
            </a:r>
            <a:r>
              <a:rPr lang="en-US" altLang="zh-CN" dirty="0">
                <a:ea typeface="宋体" charset="-122"/>
              </a:rPr>
              <a:t>=Q</a:t>
            </a:r>
            <a:r>
              <a:rPr lang="en-US" altLang="zh-CN" baseline="-25000" dirty="0">
                <a:ea typeface="宋体" charset="-122"/>
              </a:rPr>
              <a:t>3</a:t>
            </a:r>
            <a:r>
              <a:rPr lang="en-US" altLang="zh-CN" dirty="0">
                <a:ea typeface="宋体" charset="-122"/>
              </a:rPr>
              <a:t>’Q</a:t>
            </a:r>
            <a:r>
              <a:rPr lang="en-US" altLang="zh-CN" baseline="-25000" dirty="0">
                <a:ea typeface="宋体" charset="-122"/>
              </a:rPr>
              <a:t>1</a:t>
            </a:r>
            <a:r>
              <a:rPr lang="en-US" altLang="zh-CN" dirty="0">
                <a:ea typeface="宋体" charset="-122"/>
              </a:rPr>
              <a:t>’+Q</a:t>
            </a:r>
            <a:r>
              <a:rPr lang="en-US" altLang="zh-CN" baseline="-25000" dirty="0">
                <a:ea typeface="宋体" charset="-122"/>
              </a:rPr>
              <a:t>3</a:t>
            </a:r>
            <a:r>
              <a:rPr lang="en-US" altLang="zh-CN" dirty="0">
                <a:ea typeface="宋体" charset="-122"/>
              </a:rPr>
              <a:t>Q</a:t>
            </a:r>
            <a:r>
              <a:rPr lang="en-US" altLang="zh-CN" baseline="-25000" dirty="0">
                <a:ea typeface="宋体" charset="-122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ea typeface="宋体" charset="-122"/>
              </a:rPr>
              <a:t>D</a:t>
            </a:r>
            <a:r>
              <a:rPr lang="en-US" altLang="zh-CN" baseline="-25000" dirty="0">
                <a:ea typeface="宋体" charset="-122"/>
              </a:rPr>
              <a:t>2</a:t>
            </a:r>
            <a:r>
              <a:rPr lang="en-US" altLang="zh-CN" dirty="0">
                <a:ea typeface="宋体" charset="-122"/>
              </a:rPr>
              <a:t>=Q</a:t>
            </a:r>
            <a:r>
              <a:rPr lang="en-US" altLang="zh-CN" baseline="-25000" dirty="0">
                <a:ea typeface="宋体" charset="-122"/>
              </a:rPr>
              <a:t>3</a:t>
            </a:r>
            <a:r>
              <a:rPr lang="en-US" altLang="zh-CN" dirty="0">
                <a:ea typeface="宋体" charset="-122"/>
              </a:rPr>
              <a:t>’Q</a:t>
            </a:r>
            <a:r>
              <a:rPr lang="en-US" altLang="zh-CN" baseline="-25000" dirty="0">
                <a:ea typeface="宋体" charset="-122"/>
              </a:rPr>
              <a:t>1</a:t>
            </a:r>
            <a:r>
              <a:rPr lang="en-US" altLang="zh-CN" dirty="0">
                <a:ea typeface="宋体" charset="-122"/>
              </a:rPr>
              <a:t>’+Q</a:t>
            </a:r>
            <a:r>
              <a:rPr lang="en-US" altLang="zh-CN" baseline="-25000" dirty="0">
                <a:ea typeface="宋体" charset="-122"/>
              </a:rPr>
              <a:t>3</a:t>
            </a:r>
            <a:r>
              <a:rPr lang="en-US" altLang="zh-CN" dirty="0">
                <a:ea typeface="宋体" charset="-122"/>
              </a:rPr>
              <a:t>Q</a:t>
            </a:r>
            <a:r>
              <a:rPr lang="en-US" altLang="zh-CN" baseline="-25000" dirty="0">
                <a:ea typeface="宋体" charset="-122"/>
              </a:rPr>
              <a:t>1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ea typeface="宋体" charset="-122"/>
              </a:rPr>
              <a:t>D</a:t>
            </a:r>
            <a:r>
              <a:rPr lang="en-US" altLang="zh-CN" baseline="-25000" dirty="0">
                <a:ea typeface="宋体" charset="-122"/>
              </a:rPr>
              <a:t>1</a:t>
            </a:r>
            <a:r>
              <a:rPr lang="en-US" altLang="zh-CN" dirty="0">
                <a:ea typeface="宋体" charset="-122"/>
              </a:rPr>
              <a:t>=Q</a:t>
            </a:r>
            <a:r>
              <a:rPr lang="en-US" altLang="zh-CN" baseline="-25000" dirty="0">
                <a:ea typeface="宋体" charset="-122"/>
              </a:rPr>
              <a:t>1</a:t>
            </a:r>
            <a:r>
              <a:rPr lang="en-US" altLang="zh-CN" dirty="0">
                <a:ea typeface="宋体" charset="-122"/>
              </a:rPr>
              <a:t>’</a:t>
            </a:r>
            <a:endParaRPr lang="en-US" altLang="zh-CN" baseline="-25000" dirty="0">
              <a:ea typeface="宋体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dirty="0">
                <a:ea typeface="宋体" charset="-122"/>
              </a:rPr>
              <a:t>Z= Q</a:t>
            </a:r>
            <a:r>
              <a:rPr lang="en-US" altLang="zh-CN" baseline="-25000" dirty="0">
                <a:ea typeface="宋体" charset="-122"/>
              </a:rPr>
              <a:t>3</a:t>
            </a:r>
            <a:r>
              <a:rPr lang="en-US" altLang="zh-CN" dirty="0">
                <a:ea typeface="宋体" charset="-122"/>
              </a:rPr>
              <a:t>’Q</a:t>
            </a:r>
            <a:r>
              <a:rPr lang="en-US" altLang="zh-CN" baseline="-25000" dirty="0">
                <a:ea typeface="宋体" charset="-122"/>
              </a:rPr>
              <a:t>1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671806"/>
              </p:ext>
            </p:extLst>
          </p:nvPr>
        </p:nvGraphicFramePr>
        <p:xfrm>
          <a:off x="5638800" y="381000"/>
          <a:ext cx="3398759" cy="2123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792963" imgH="1018797" progId="">
                  <p:embed/>
                </p:oleObj>
              </mc:Choice>
              <mc:Fallback>
                <p:oleObj name="Visio" r:id="rId2" imgW="1792963" imgH="1018797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81000"/>
                        <a:ext cx="3398759" cy="212365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9999FF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50993"/>
              </p:ext>
            </p:extLst>
          </p:nvPr>
        </p:nvGraphicFramePr>
        <p:xfrm>
          <a:off x="1219200" y="2828058"/>
          <a:ext cx="3817938" cy="3380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530764" imgH="2242686" progId="">
                  <p:embed/>
                </p:oleObj>
              </mc:Choice>
              <mc:Fallback>
                <p:oleObj name="Visio" r:id="rId4" imgW="2530764" imgH="2242686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828058"/>
                        <a:ext cx="3817938" cy="33806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994480"/>
              </p:ext>
            </p:extLst>
          </p:nvPr>
        </p:nvGraphicFramePr>
        <p:xfrm>
          <a:off x="5257800" y="2971800"/>
          <a:ext cx="63246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150822" imgH="1774750" progId="">
                  <p:embed/>
                </p:oleObj>
              </mc:Choice>
              <mc:Fallback>
                <p:oleObj name="Visio" r:id="rId6" imgW="4150822" imgH="177475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971800"/>
                        <a:ext cx="6324600" cy="3200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35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4114800" y="535782"/>
            <a:ext cx="3962400" cy="64135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3600" dirty="0">
                <a:ea typeface="宋体" panose="02010600030101010101" pitchFamily="2" charset="-122"/>
              </a:rPr>
              <a:t>Selected Key Terms</a:t>
            </a:r>
          </a:p>
        </p:txBody>
      </p:sp>
      <p:sp>
        <p:nvSpPr>
          <p:cNvPr id="80901" name="Text Box 16"/>
          <p:cNvSpPr txBox="1">
            <a:spLocks noChangeArrowheads="1"/>
          </p:cNvSpPr>
          <p:nvPr/>
        </p:nvSpPr>
        <p:spPr bwMode="auto">
          <a:xfrm>
            <a:off x="2971800" y="1479551"/>
            <a:ext cx="6553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latin typeface="Times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0902" name="Text Box 17"/>
          <p:cNvSpPr txBox="1">
            <a:spLocks noChangeArrowheads="1"/>
          </p:cNvSpPr>
          <p:nvPr/>
        </p:nvSpPr>
        <p:spPr bwMode="auto">
          <a:xfrm>
            <a:off x="1676400" y="1854020"/>
            <a:ext cx="2209800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r>
              <a:rPr lang="en-US" altLang="zh-CN" b="1" i="1">
                <a:solidFill>
                  <a:schemeClr val="tx2"/>
                </a:solidFill>
                <a:latin typeface="Times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Asynchronous  </a:t>
            </a:r>
          </a:p>
          <a:p>
            <a:pPr algn="r" eaLnBrk="1" hangingPunct="1"/>
            <a:endParaRPr lang="en-US" altLang="zh-CN" sz="1200" b="1" i="1">
              <a:solidFill>
                <a:schemeClr val="tx2"/>
              </a:solidFill>
              <a:latin typeface="Times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r" eaLnBrk="1" hangingPunct="1"/>
            <a:r>
              <a:rPr lang="en-US" altLang="zh-CN" b="1" i="1">
                <a:solidFill>
                  <a:schemeClr val="tx2"/>
                </a:solidFill>
                <a:latin typeface="Times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Modulus</a:t>
            </a:r>
            <a:endParaRPr lang="en-US" altLang="zh-CN" b="1" i="1">
              <a:solidFill>
                <a:schemeClr val="tx2"/>
              </a:solidFill>
              <a:latin typeface="Wingdings" panose="05000000000000000000" pitchFamily="2" charset="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r" eaLnBrk="1" hangingPunct="1"/>
            <a:endParaRPr lang="en-US" altLang="zh-CN" b="1" i="1">
              <a:solidFill>
                <a:schemeClr val="tx2"/>
              </a:solidFill>
              <a:latin typeface="Wingdings" panose="05000000000000000000" pitchFamily="2" charset="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r" eaLnBrk="1" hangingPunct="1"/>
            <a:endParaRPr lang="en-US" altLang="zh-CN" sz="1200" b="1" i="1">
              <a:solidFill>
                <a:schemeClr val="tx2"/>
              </a:solidFill>
              <a:latin typeface="Times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r" eaLnBrk="1" hangingPunct="1"/>
            <a:r>
              <a:rPr lang="en-US" altLang="zh-CN" b="1" i="1">
                <a:solidFill>
                  <a:schemeClr val="tx2"/>
                </a:solidFill>
                <a:latin typeface="Times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Synchronous</a:t>
            </a:r>
          </a:p>
          <a:p>
            <a:pPr algn="r" eaLnBrk="1" hangingPunct="1"/>
            <a:endParaRPr lang="en-US" altLang="zh-CN" sz="1400" b="1" i="1">
              <a:solidFill>
                <a:schemeClr val="tx2"/>
              </a:solidFill>
              <a:latin typeface="Times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r" eaLnBrk="1" hangingPunct="1"/>
            <a:r>
              <a:rPr lang="en-US" altLang="zh-CN" b="1" i="1">
                <a:solidFill>
                  <a:schemeClr val="tx2"/>
                </a:solidFill>
                <a:latin typeface="Times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Terminal count</a:t>
            </a:r>
          </a:p>
          <a:p>
            <a:pPr algn="r" eaLnBrk="1" hangingPunct="1"/>
            <a:endParaRPr lang="en-US" altLang="zh-CN" sz="1200" b="1" i="1">
              <a:solidFill>
                <a:schemeClr val="tx2"/>
              </a:solidFill>
              <a:latin typeface="Times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r" eaLnBrk="1" hangingPunct="1"/>
            <a:r>
              <a:rPr lang="en-US" altLang="zh-CN" b="1" i="1">
                <a:solidFill>
                  <a:schemeClr val="tx2"/>
                </a:solidFill>
                <a:latin typeface="Times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State machine</a:t>
            </a:r>
          </a:p>
          <a:p>
            <a:pPr algn="r" eaLnBrk="1" hangingPunct="1"/>
            <a:endParaRPr lang="en-US" altLang="zh-CN" b="1" i="1">
              <a:solidFill>
                <a:schemeClr val="tx2"/>
              </a:solidFill>
              <a:latin typeface="Times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r" eaLnBrk="1" hangingPunct="1"/>
            <a:endParaRPr lang="en-US" altLang="zh-CN" sz="1000" b="1" i="1">
              <a:solidFill>
                <a:schemeClr val="tx2"/>
              </a:solidFill>
              <a:latin typeface="Times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r" eaLnBrk="1" hangingPunct="1"/>
            <a:r>
              <a:rPr lang="en-US" altLang="zh-CN" b="1" i="1">
                <a:solidFill>
                  <a:schemeClr val="tx2"/>
                </a:solidFill>
                <a:latin typeface="Times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Cascade</a:t>
            </a:r>
          </a:p>
          <a:p>
            <a:pPr algn="r" eaLnBrk="1" hangingPunct="1"/>
            <a:endParaRPr lang="en-US" altLang="zh-CN" b="1" i="1">
              <a:solidFill>
                <a:schemeClr val="tx2"/>
              </a:solidFill>
              <a:latin typeface="Times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62" name="Text Box 18"/>
          <p:cNvSpPr txBox="1">
            <a:spLocks noChangeArrowheads="1"/>
          </p:cNvSpPr>
          <p:nvPr/>
        </p:nvSpPr>
        <p:spPr bwMode="auto">
          <a:xfrm>
            <a:off x="3968750" y="1850845"/>
            <a:ext cx="6470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 occurring at the same time.</a:t>
            </a:r>
          </a:p>
        </p:txBody>
      </p:sp>
      <p:sp>
        <p:nvSpPr>
          <p:cNvPr id="6163" name="Text Box 19"/>
          <p:cNvSpPr txBox="1">
            <a:spLocks noChangeArrowheads="1"/>
          </p:cNvSpPr>
          <p:nvPr/>
        </p:nvSpPr>
        <p:spPr bwMode="auto">
          <a:xfrm>
            <a:off x="3962400" y="2396946"/>
            <a:ext cx="6477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00"/>
                </a:solidFill>
                <a:latin typeface="Times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number of unique states through which a counter will sequence.</a:t>
            </a:r>
          </a:p>
        </p:txBody>
      </p:sp>
      <p:sp>
        <p:nvSpPr>
          <p:cNvPr id="6164" name="Text Box 20"/>
          <p:cNvSpPr txBox="1">
            <a:spLocks noChangeArrowheads="1"/>
          </p:cNvSpPr>
          <p:nvPr/>
        </p:nvSpPr>
        <p:spPr bwMode="auto">
          <a:xfrm>
            <a:off x="3962400" y="3311345"/>
            <a:ext cx="647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Occurring at the same time.</a:t>
            </a:r>
          </a:p>
        </p:txBody>
      </p:sp>
      <p:sp>
        <p:nvSpPr>
          <p:cNvPr id="6165" name="Text Box 21"/>
          <p:cNvSpPr txBox="1">
            <a:spLocks noChangeArrowheads="1"/>
          </p:cNvSpPr>
          <p:nvPr/>
        </p:nvSpPr>
        <p:spPr bwMode="auto">
          <a:xfrm>
            <a:off x="3962400" y="3889195"/>
            <a:ext cx="647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final state in a counter’s sequence.  </a:t>
            </a:r>
          </a:p>
        </p:txBody>
      </p:sp>
      <p:sp>
        <p:nvSpPr>
          <p:cNvPr id="6166" name="Text Box 22"/>
          <p:cNvSpPr txBox="1">
            <a:spLocks noChangeArrowheads="1"/>
          </p:cNvSpPr>
          <p:nvPr/>
        </p:nvSpPr>
        <p:spPr bwMode="auto">
          <a:xfrm>
            <a:off x="3962400" y="4454346"/>
            <a:ext cx="6477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logic system exhibiting a sequence of states or values.</a:t>
            </a:r>
          </a:p>
        </p:txBody>
      </p:sp>
      <p:sp>
        <p:nvSpPr>
          <p:cNvPr id="6167" name="Text Box 23"/>
          <p:cNvSpPr txBox="1">
            <a:spLocks noChangeArrowheads="1"/>
          </p:cNvSpPr>
          <p:nvPr/>
        </p:nvSpPr>
        <p:spPr bwMode="auto">
          <a:xfrm>
            <a:off x="3962400" y="5352871"/>
            <a:ext cx="6477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connect “end-to-end” as when several counters are connected from the terminal count output of one to the enable input of the next counter.</a:t>
            </a: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2" grpId="0" autoUpdateAnimBg="0"/>
      <p:bldP spid="6163" grpId="0" autoUpdateAnimBg="0"/>
      <p:bldP spid="6164" grpId="0" autoUpdateAnimBg="0"/>
      <p:bldP spid="6165" grpId="0" autoUpdateAnimBg="0"/>
      <p:bldP spid="6166" grpId="0" autoUpdateAnimBg="0"/>
      <p:bldP spid="6167" grpId="0" autoUpdateAnimBg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12496800" cy="6858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2947" name="Text Box 6"/>
          <p:cNvSpPr txBox="1">
            <a:spLocks noChangeArrowheads="1"/>
          </p:cNvSpPr>
          <p:nvPr/>
        </p:nvSpPr>
        <p:spPr bwMode="auto">
          <a:xfrm>
            <a:off x="2362200" y="1600200"/>
            <a:ext cx="6553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573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zh-CN" dirty="0">
                <a:solidFill>
                  <a:schemeClr val="tx2"/>
                </a:solidFill>
                <a:ea typeface="宋体" panose="02010600030101010101" pitchFamily="2" charset="-122"/>
              </a:rPr>
              <a:t>1.	The counter shown below is an example of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dirty="0">
                <a:solidFill>
                  <a:schemeClr val="tx2"/>
                </a:solidFill>
                <a:ea typeface="宋体" panose="02010600030101010101" pitchFamily="2" charset="-122"/>
              </a:rPr>
              <a:t>		a.  an asynchronous counter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dirty="0">
                <a:solidFill>
                  <a:schemeClr val="tx2"/>
                </a:solidFill>
                <a:ea typeface="宋体" panose="02010600030101010101" pitchFamily="2" charset="-122"/>
              </a:rPr>
              <a:t>		b.  a BCD counter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dirty="0">
                <a:solidFill>
                  <a:schemeClr val="tx2"/>
                </a:solidFill>
                <a:ea typeface="宋体" panose="02010600030101010101" pitchFamily="2" charset="-122"/>
              </a:rPr>
              <a:t>		c.  a synchronous counter</a:t>
            </a:r>
            <a:endParaRPr lang="en-US" altLang="zh-CN" i="1" dirty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30000"/>
              </a:spcBef>
            </a:pPr>
            <a:r>
              <a:rPr lang="en-US" altLang="zh-CN" i="1" dirty="0">
                <a:solidFill>
                  <a:schemeClr val="tx2"/>
                </a:solidFill>
                <a:ea typeface="宋体" panose="02010600030101010101" pitchFamily="2" charset="-122"/>
              </a:rPr>
              <a:t>		</a:t>
            </a:r>
            <a:r>
              <a:rPr lang="en-US" altLang="zh-CN" dirty="0">
                <a:solidFill>
                  <a:schemeClr val="tx2"/>
                </a:solidFill>
                <a:ea typeface="宋体" panose="02010600030101010101" pitchFamily="2" charset="-122"/>
              </a:rPr>
              <a:t>d.  none of the above</a:t>
            </a:r>
            <a:endParaRPr lang="en-US" altLang="zh-CN" i="1" dirty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30000"/>
              </a:spcBef>
            </a:pPr>
            <a:endParaRPr lang="en-US" altLang="zh-CN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82949" name="WordArt 5" descr="White marble"/>
          <p:cNvSpPr>
            <a:spLocks noChangeArrowheads="1" noChangeShapeType="1" noTextEdit="1"/>
          </p:cNvSpPr>
          <p:nvPr/>
        </p:nvSpPr>
        <p:spPr bwMode="auto">
          <a:xfrm>
            <a:off x="5410200" y="533400"/>
            <a:ext cx="13716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  <a:contourClr>
                <a:srgbClr val="FFFFFF"/>
              </a:contour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cs typeface="Times New Roman" panose="02020603050405020304" pitchFamily="18" charset="0"/>
              </a:rPr>
              <a:t>Quiz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cs typeface="Times New Roman" panose="02020603050405020304" pitchFamily="18" charset="0"/>
            </a:endParaRP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352800" y="4343401"/>
            <a:ext cx="5486400" cy="1546225"/>
            <a:chOff x="1296" y="2477"/>
            <a:chExt cx="3456" cy="974"/>
          </a:xfrm>
        </p:grpSpPr>
        <p:graphicFrame>
          <p:nvGraphicFramePr>
            <p:cNvPr id="82951" name="Object 12"/>
            <p:cNvGraphicFramePr>
              <a:graphicFrameLocks noChangeAspect="1"/>
            </p:cNvGraphicFramePr>
            <p:nvPr/>
          </p:nvGraphicFramePr>
          <p:xfrm>
            <a:off x="1584" y="2496"/>
            <a:ext cx="2844" cy="9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4" imgW="3293640" imgH="1091520" progId="">
                    <p:embed/>
                  </p:oleObj>
                </mc:Choice>
                <mc:Fallback>
                  <p:oleObj name="CorelDRAW" r:id="rId4" imgW="3293640" imgH="1091520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2496"/>
                          <a:ext cx="2844" cy="9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952" name="Rectangle 13"/>
            <p:cNvSpPr>
              <a:spLocks noChangeArrowheads="1"/>
            </p:cNvSpPr>
            <p:nvPr/>
          </p:nvSpPr>
          <p:spPr bwMode="auto">
            <a:xfrm>
              <a:off x="1357" y="2992"/>
              <a:ext cx="18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CLK</a:t>
              </a:r>
              <a:endParaRPr lang="en-US" altLang="zh-CN" sz="1200">
                <a:ea typeface="宋体" panose="02010600030101010101" pitchFamily="2" charset="-122"/>
              </a:endParaRPr>
            </a:p>
          </p:txBody>
        </p:sp>
        <p:sp>
          <p:nvSpPr>
            <p:cNvPr id="82953" name="Rectangle 14"/>
            <p:cNvSpPr>
              <a:spLocks noChangeArrowheads="1"/>
            </p:cNvSpPr>
            <p:nvPr/>
          </p:nvSpPr>
          <p:spPr bwMode="auto">
            <a:xfrm>
              <a:off x="1940" y="3216"/>
              <a:ext cx="9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12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2954" name="Rectangle 15"/>
            <p:cNvSpPr>
              <a:spLocks noChangeArrowheads="1"/>
            </p:cNvSpPr>
            <p:nvPr/>
          </p:nvSpPr>
          <p:spPr bwMode="auto">
            <a:xfrm>
              <a:off x="1964" y="2744"/>
              <a:ext cx="7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12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grpSp>
          <p:nvGrpSpPr>
            <p:cNvPr id="4" name="Group 16"/>
            <p:cNvGrpSpPr>
              <a:grpSpLocks/>
            </p:cNvGrpSpPr>
            <p:nvPr/>
          </p:nvGrpSpPr>
          <p:grpSpPr bwMode="auto">
            <a:xfrm>
              <a:off x="2304" y="3120"/>
              <a:ext cx="240" cy="173"/>
              <a:chOff x="2304" y="3120"/>
              <a:chExt cx="240" cy="173"/>
            </a:xfrm>
          </p:grpSpPr>
          <p:sp>
            <p:nvSpPr>
              <p:cNvPr id="82970" name="Text Box 17"/>
              <p:cNvSpPr txBox="1">
                <a:spLocks noChangeArrowheads="1"/>
              </p:cNvSpPr>
              <p:nvPr/>
            </p:nvSpPr>
            <p:spPr bwMode="auto">
              <a:xfrm>
                <a:off x="2304" y="3120"/>
                <a:ext cx="24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200" i="1">
                    <a:solidFill>
                      <a:srgbClr val="FF0000"/>
                    </a:solidFill>
                    <a:ea typeface="宋体" panose="02010600030101010101" pitchFamily="2" charset="-122"/>
                  </a:rPr>
                  <a:t>Q</a:t>
                </a:r>
                <a:r>
                  <a:rPr lang="en-US" altLang="zh-CN" sz="1200" baseline="-25000">
                    <a:solidFill>
                      <a:srgbClr val="FF0000"/>
                    </a:solidFill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82971" name="Line 18"/>
              <p:cNvSpPr>
                <a:spLocks noChangeShapeType="1"/>
              </p:cNvSpPr>
              <p:nvPr/>
            </p:nvSpPr>
            <p:spPr bwMode="auto">
              <a:xfrm>
                <a:off x="2374" y="3156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2956" name="Text Box 19"/>
            <p:cNvSpPr txBox="1">
              <a:spLocks noChangeArrowheads="1"/>
            </p:cNvSpPr>
            <p:nvPr/>
          </p:nvSpPr>
          <p:spPr bwMode="auto">
            <a:xfrm>
              <a:off x="2400" y="2688"/>
              <a:ext cx="33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2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2957" name="Rectangle 20"/>
            <p:cNvSpPr>
              <a:spLocks noChangeArrowheads="1"/>
            </p:cNvSpPr>
            <p:nvPr/>
          </p:nvSpPr>
          <p:spPr bwMode="auto">
            <a:xfrm>
              <a:off x="2047" y="2992"/>
              <a:ext cx="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1200">
                <a:ea typeface="宋体" panose="02010600030101010101" pitchFamily="2" charset="-122"/>
              </a:endParaRPr>
            </a:p>
          </p:txBody>
        </p:sp>
        <p:sp>
          <p:nvSpPr>
            <p:cNvPr id="82958" name="Rectangle 21"/>
            <p:cNvSpPr>
              <a:spLocks noChangeArrowheads="1"/>
            </p:cNvSpPr>
            <p:nvPr/>
          </p:nvSpPr>
          <p:spPr bwMode="auto">
            <a:xfrm>
              <a:off x="3039" y="2992"/>
              <a:ext cx="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1200">
                <a:ea typeface="宋体" panose="02010600030101010101" pitchFamily="2" charset="-122"/>
              </a:endParaRPr>
            </a:p>
          </p:txBody>
        </p:sp>
        <p:sp>
          <p:nvSpPr>
            <p:cNvPr id="82959" name="Rectangle 22"/>
            <p:cNvSpPr>
              <a:spLocks noChangeArrowheads="1"/>
            </p:cNvSpPr>
            <p:nvPr/>
          </p:nvSpPr>
          <p:spPr bwMode="auto">
            <a:xfrm>
              <a:off x="4044" y="2992"/>
              <a:ext cx="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1200">
                <a:ea typeface="宋体" panose="02010600030101010101" pitchFamily="2" charset="-122"/>
              </a:endParaRPr>
            </a:p>
          </p:txBody>
        </p:sp>
        <p:sp>
          <p:nvSpPr>
            <p:cNvPr id="82960" name="Rectangle 23"/>
            <p:cNvSpPr>
              <a:spLocks noChangeArrowheads="1"/>
            </p:cNvSpPr>
            <p:nvPr/>
          </p:nvSpPr>
          <p:spPr bwMode="auto">
            <a:xfrm>
              <a:off x="2949" y="2744"/>
              <a:ext cx="7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12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82961" name="Rectangle 24"/>
            <p:cNvSpPr>
              <a:spLocks noChangeArrowheads="1"/>
            </p:cNvSpPr>
            <p:nvPr/>
          </p:nvSpPr>
          <p:spPr bwMode="auto">
            <a:xfrm>
              <a:off x="3957" y="2744"/>
              <a:ext cx="7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12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82962" name="Rectangle 25"/>
            <p:cNvSpPr>
              <a:spLocks noChangeArrowheads="1"/>
            </p:cNvSpPr>
            <p:nvPr/>
          </p:nvSpPr>
          <p:spPr bwMode="auto">
            <a:xfrm>
              <a:off x="2948" y="3216"/>
              <a:ext cx="9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12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82963" name="Rectangle 26"/>
            <p:cNvSpPr>
              <a:spLocks noChangeArrowheads="1"/>
            </p:cNvSpPr>
            <p:nvPr/>
          </p:nvSpPr>
          <p:spPr bwMode="auto">
            <a:xfrm>
              <a:off x="3956" y="3216"/>
              <a:ext cx="9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12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82964" name="Text Box 27"/>
            <p:cNvSpPr txBox="1">
              <a:spLocks noChangeArrowheads="1"/>
            </p:cNvSpPr>
            <p:nvPr/>
          </p:nvSpPr>
          <p:spPr bwMode="auto">
            <a:xfrm>
              <a:off x="3386" y="2688"/>
              <a:ext cx="33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2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82965" name="Text Box 28"/>
            <p:cNvSpPr txBox="1">
              <a:spLocks noChangeArrowheads="1"/>
            </p:cNvSpPr>
            <p:nvPr/>
          </p:nvSpPr>
          <p:spPr bwMode="auto">
            <a:xfrm>
              <a:off x="4416" y="2688"/>
              <a:ext cx="33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2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grpSp>
          <p:nvGrpSpPr>
            <p:cNvPr id="5" name="Group 29"/>
            <p:cNvGrpSpPr>
              <a:grpSpLocks/>
            </p:cNvGrpSpPr>
            <p:nvPr/>
          </p:nvGrpSpPr>
          <p:grpSpPr bwMode="auto">
            <a:xfrm>
              <a:off x="3264" y="3120"/>
              <a:ext cx="240" cy="173"/>
              <a:chOff x="3264" y="3120"/>
              <a:chExt cx="240" cy="173"/>
            </a:xfrm>
          </p:grpSpPr>
          <p:sp>
            <p:nvSpPr>
              <p:cNvPr id="82968" name="Text Box 30"/>
              <p:cNvSpPr txBox="1">
                <a:spLocks noChangeArrowheads="1"/>
              </p:cNvSpPr>
              <p:nvPr/>
            </p:nvSpPr>
            <p:spPr bwMode="auto">
              <a:xfrm>
                <a:off x="3264" y="3120"/>
                <a:ext cx="24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200" i="1">
                    <a:solidFill>
                      <a:srgbClr val="FF0000"/>
                    </a:solidFill>
                    <a:ea typeface="宋体" panose="02010600030101010101" pitchFamily="2" charset="-122"/>
                  </a:rPr>
                  <a:t>Q</a:t>
                </a:r>
                <a:r>
                  <a:rPr lang="en-US" altLang="zh-CN" sz="1200" baseline="-25000">
                    <a:solidFill>
                      <a:srgbClr val="FF0000"/>
                    </a:solidFill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82969" name="Line 31"/>
              <p:cNvSpPr>
                <a:spLocks noChangeShapeType="1"/>
              </p:cNvSpPr>
              <p:nvPr/>
            </p:nvSpPr>
            <p:spPr bwMode="auto">
              <a:xfrm>
                <a:off x="3334" y="3156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2967" name="Rectangle 32"/>
            <p:cNvSpPr>
              <a:spLocks noChangeArrowheads="1"/>
            </p:cNvSpPr>
            <p:nvPr/>
          </p:nvSpPr>
          <p:spPr bwMode="auto">
            <a:xfrm>
              <a:off x="1296" y="2477"/>
              <a:ext cx="24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HIGH</a:t>
              </a:r>
              <a:endParaRPr lang="en-US" altLang="zh-CN" sz="1200">
                <a:ea typeface="宋体" panose="02010600030101010101" pitchFamily="2" charset="-122"/>
              </a:endParaRPr>
            </a:p>
          </p:txBody>
        </p:sp>
      </p:grpSp>
      <p:sp>
        <p:nvSpPr>
          <p:cNvPr id="2" name="圆角矩形 1"/>
          <p:cNvSpPr/>
          <p:nvPr/>
        </p:nvSpPr>
        <p:spPr bwMode="auto">
          <a:xfrm>
            <a:off x="9220200" y="914400"/>
            <a:ext cx="914400" cy="9144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/>
              <a:t>a</a:t>
            </a:r>
            <a:endParaRPr lang="zh-CN" altLang="en-US" sz="3200" dirty="0"/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4995" name="Text Box 3"/>
          <p:cNvSpPr txBox="1">
            <a:spLocks noChangeArrowheads="1"/>
          </p:cNvSpPr>
          <p:nvPr/>
        </p:nvSpPr>
        <p:spPr bwMode="auto">
          <a:xfrm>
            <a:off x="2362200" y="1592263"/>
            <a:ext cx="6553200" cy="293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573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AutoNum type="arabicPeriod" startAt="2"/>
            </a:pPr>
            <a:r>
              <a:rPr lang="en-US" altLang="zh-CN" dirty="0">
                <a:solidFill>
                  <a:schemeClr val="tx2"/>
                </a:solidFill>
                <a:ea typeface="宋体" panose="02010600030101010101" pitchFamily="2" charset="-122"/>
              </a:rPr>
              <a:t>The </a:t>
            </a:r>
            <a:r>
              <a:rPr lang="en-US" altLang="zh-CN" i="1" dirty="0">
                <a:solidFill>
                  <a:schemeClr val="tx2"/>
                </a:solidFill>
                <a:ea typeface="宋体" panose="02010600030101010101" pitchFamily="2" charset="-122"/>
              </a:rPr>
              <a:t>Q</a:t>
            </a:r>
            <a:r>
              <a:rPr lang="en-US" altLang="zh-CN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chemeClr val="tx2"/>
                </a:solidFill>
                <a:ea typeface="宋体" panose="02010600030101010101" pitchFamily="2" charset="-122"/>
              </a:rPr>
              <a:t> output of the counter shown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dirty="0">
                <a:solidFill>
                  <a:schemeClr val="tx2"/>
                </a:solidFill>
                <a:ea typeface="宋体" panose="02010600030101010101" pitchFamily="2" charset="-122"/>
              </a:rPr>
              <a:t>		a.  is present before </a:t>
            </a:r>
            <a:r>
              <a:rPr lang="en-US" altLang="zh-CN" i="1" dirty="0">
                <a:solidFill>
                  <a:schemeClr val="tx2"/>
                </a:solidFill>
                <a:ea typeface="宋体" panose="02010600030101010101" pitchFamily="2" charset="-122"/>
              </a:rPr>
              <a:t>Q</a:t>
            </a:r>
            <a:r>
              <a:rPr lang="en-US" altLang="zh-CN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chemeClr val="tx2"/>
                </a:solidFill>
                <a:ea typeface="宋体" panose="02010600030101010101" pitchFamily="2" charset="-122"/>
              </a:rPr>
              <a:t> or </a:t>
            </a:r>
            <a:r>
              <a:rPr lang="en-US" altLang="zh-CN" i="1" dirty="0">
                <a:solidFill>
                  <a:schemeClr val="tx2"/>
                </a:solidFill>
                <a:ea typeface="宋体" panose="02010600030101010101" pitchFamily="2" charset="-122"/>
              </a:rPr>
              <a:t>Q</a:t>
            </a:r>
            <a:r>
              <a:rPr lang="en-US" altLang="zh-CN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2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dirty="0">
                <a:solidFill>
                  <a:schemeClr val="tx2"/>
                </a:solidFill>
                <a:ea typeface="宋体" panose="02010600030101010101" pitchFamily="2" charset="-122"/>
              </a:rPr>
              <a:t>		b.  changes on every clock pulse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dirty="0">
                <a:solidFill>
                  <a:schemeClr val="tx2"/>
                </a:solidFill>
                <a:ea typeface="宋体" panose="02010600030101010101" pitchFamily="2" charset="-122"/>
              </a:rPr>
              <a:t>		c.  has a higher frequency than </a:t>
            </a:r>
            <a:r>
              <a:rPr lang="en-US" altLang="zh-CN" i="1" dirty="0">
                <a:solidFill>
                  <a:schemeClr val="tx2"/>
                </a:solidFill>
                <a:ea typeface="宋体" panose="02010600030101010101" pitchFamily="2" charset="-122"/>
              </a:rPr>
              <a:t>Q</a:t>
            </a:r>
            <a:r>
              <a:rPr lang="en-US" altLang="zh-CN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chemeClr val="tx2"/>
                </a:solidFill>
                <a:ea typeface="宋体" panose="02010600030101010101" pitchFamily="2" charset="-122"/>
              </a:rPr>
              <a:t> or </a:t>
            </a:r>
            <a:r>
              <a:rPr lang="en-US" altLang="zh-CN" i="1" dirty="0">
                <a:solidFill>
                  <a:schemeClr val="tx2"/>
                </a:solidFill>
                <a:ea typeface="宋体" panose="02010600030101010101" pitchFamily="2" charset="-122"/>
              </a:rPr>
              <a:t>Q</a:t>
            </a:r>
            <a:r>
              <a:rPr lang="en-US" altLang="zh-CN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2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i="1" dirty="0">
                <a:solidFill>
                  <a:schemeClr val="tx2"/>
                </a:solidFill>
                <a:ea typeface="宋体" panose="02010600030101010101" pitchFamily="2" charset="-122"/>
              </a:rPr>
              <a:t>		</a:t>
            </a:r>
            <a:r>
              <a:rPr lang="en-US" altLang="zh-CN" dirty="0">
                <a:solidFill>
                  <a:schemeClr val="tx2"/>
                </a:solidFill>
                <a:ea typeface="宋体" panose="02010600030101010101" pitchFamily="2" charset="-122"/>
              </a:rPr>
              <a:t>d.  all of the above</a:t>
            </a:r>
            <a:endParaRPr lang="en-US" altLang="zh-CN" i="1" dirty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84997" name="WordArt 5" descr="White marble"/>
          <p:cNvSpPr>
            <a:spLocks noChangeArrowheads="1" noChangeShapeType="1" noTextEdit="1"/>
          </p:cNvSpPr>
          <p:nvPr/>
        </p:nvSpPr>
        <p:spPr bwMode="auto">
          <a:xfrm>
            <a:off x="5410200" y="533400"/>
            <a:ext cx="13716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  <a:contourClr>
                <a:srgbClr val="FFFFFF"/>
              </a:contour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cs typeface="Times New Roman" panose="02020603050405020304" pitchFamily="18" charset="0"/>
              </a:rPr>
              <a:t>Quiz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cs typeface="Times New Roman" panose="02020603050405020304" pitchFamily="18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352800" y="4343401"/>
            <a:ext cx="5486400" cy="1546225"/>
            <a:chOff x="1296" y="2477"/>
            <a:chExt cx="3456" cy="974"/>
          </a:xfrm>
        </p:grpSpPr>
        <p:graphicFrame>
          <p:nvGraphicFramePr>
            <p:cNvPr id="84999" name="Object 7"/>
            <p:cNvGraphicFramePr>
              <a:graphicFrameLocks noChangeAspect="1"/>
            </p:cNvGraphicFramePr>
            <p:nvPr/>
          </p:nvGraphicFramePr>
          <p:xfrm>
            <a:off x="1584" y="2496"/>
            <a:ext cx="2844" cy="9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4" imgW="3293640" imgH="1091520" progId="">
                    <p:embed/>
                  </p:oleObj>
                </mc:Choice>
                <mc:Fallback>
                  <p:oleObj name="CorelDRAW" r:id="rId4" imgW="3293640" imgH="1091520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2496"/>
                          <a:ext cx="2844" cy="9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000" name="Rectangle 8"/>
            <p:cNvSpPr>
              <a:spLocks noChangeArrowheads="1"/>
            </p:cNvSpPr>
            <p:nvPr/>
          </p:nvSpPr>
          <p:spPr bwMode="auto">
            <a:xfrm>
              <a:off x="1357" y="2992"/>
              <a:ext cx="18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CLK</a:t>
              </a:r>
              <a:endParaRPr lang="en-US" altLang="zh-CN" sz="1200">
                <a:ea typeface="宋体" panose="02010600030101010101" pitchFamily="2" charset="-122"/>
              </a:endParaRPr>
            </a:p>
          </p:txBody>
        </p:sp>
        <p:sp>
          <p:nvSpPr>
            <p:cNvPr id="85001" name="Rectangle 9"/>
            <p:cNvSpPr>
              <a:spLocks noChangeArrowheads="1"/>
            </p:cNvSpPr>
            <p:nvPr/>
          </p:nvSpPr>
          <p:spPr bwMode="auto">
            <a:xfrm>
              <a:off x="1940" y="3216"/>
              <a:ext cx="9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12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5002" name="Rectangle 10"/>
            <p:cNvSpPr>
              <a:spLocks noChangeArrowheads="1"/>
            </p:cNvSpPr>
            <p:nvPr/>
          </p:nvSpPr>
          <p:spPr bwMode="auto">
            <a:xfrm>
              <a:off x="1964" y="2744"/>
              <a:ext cx="7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12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2304" y="3120"/>
              <a:ext cx="240" cy="173"/>
              <a:chOff x="2304" y="3120"/>
              <a:chExt cx="240" cy="173"/>
            </a:xfrm>
          </p:grpSpPr>
          <p:sp>
            <p:nvSpPr>
              <p:cNvPr id="85018" name="Text Box 12"/>
              <p:cNvSpPr txBox="1">
                <a:spLocks noChangeArrowheads="1"/>
              </p:cNvSpPr>
              <p:nvPr/>
            </p:nvSpPr>
            <p:spPr bwMode="auto">
              <a:xfrm>
                <a:off x="2304" y="3120"/>
                <a:ext cx="24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200" i="1">
                    <a:solidFill>
                      <a:srgbClr val="FF0000"/>
                    </a:solidFill>
                    <a:ea typeface="宋体" panose="02010600030101010101" pitchFamily="2" charset="-122"/>
                  </a:rPr>
                  <a:t>Q</a:t>
                </a:r>
                <a:r>
                  <a:rPr lang="en-US" altLang="zh-CN" sz="1200" baseline="-25000">
                    <a:solidFill>
                      <a:srgbClr val="FF0000"/>
                    </a:solidFill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85019" name="Line 13"/>
              <p:cNvSpPr>
                <a:spLocks noChangeShapeType="1"/>
              </p:cNvSpPr>
              <p:nvPr/>
            </p:nvSpPr>
            <p:spPr bwMode="auto">
              <a:xfrm>
                <a:off x="2374" y="3156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5004" name="Text Box 14"/>
            <p:cNvSpPr txBox="1">
              <a:spLocks noChangeArrowheads="1"/>
            </p:cNvSpPr>
            <p:nvPr/>
          </p:nvSpPr>
          <p:spPr bwMode="auto">
            <a:xfrm>
              <a:off x="2400" y="2688"/>
              <a:ext cx="33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2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5005" name="Rectangle 15"/>
            <p:cNvSpPr>
              <a:spLocks noChangeArrowheads="1"/>
            </p:cNvSpPr>
            <p:nvPr/>
          </p:nvSpPr>
          <p:spPr bwMode="auto">
            <a:xfrm>
              <a:off x="2047" y="2992"/>
              <a:ext cx="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1200">
                <a:ea typeface="宋体" panose="02010600030101010101" pitchFamily="2" charset="-122"/>
              </a:endParaRPr>
            </a:p>
          </p:txBody>
        </p:sp>
        <p:sp>
          <p:nvSpPr>
            <p:cNvPr id="85006" name="Rectangle 16"/>
            <p:cNvSpPr>
              <a:spLocks noChangeArrowheads="1"/>
            </p:cNvSpPr>
            <p:nvPr/>
          </p:nvSpPr>
          <p:spPr bwMode="auto">
            <a:xfrm>
              <a:off x="3039" y="2992"/>
              <a:ext cx="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1200">
                <a:ea typeface="宋体" panose="02010600030101010101" pitchFamily="2" charset="-122"/>
              </a:endParaRPr>
            </a:p>
          </p:txBody>
        </p:sp>
        <p:sp>
          <p:nvSpPr>
            <p:cNvPr id="85007" name="Rectangle 17"/>
            <p:cNvSpPr>
              <a:spLocks noChangeArrowheads="1"/>
            </p:cNvSpPr>
            <p:nvPr/>
          </p:nvSpPr>
          <p:spPr bwMode="auto">
            <a:xfrm>
              <a:off x="4044" y="2992"/>
              <a:ext cx="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1200">
                <a:ea typeface="宋体" panose="02010600030101010101" pitchFamily="2" charset="-122"/>
              </a:endParaRPr>
            </a:p>
          </p:txBody>
        </p:sp>
        <p:sp>
          <p:nvSpPr>
            <p:cNvPr id="85008" name="Rectangle 18"/>
            <p:cNvSpPr>
              <a:spLocks noChangeArrowheads="1"/>
            </p:cNvSpPr>
            <p:nvPr/>
          </p:nvSpPr>
          <p:spPr bwMode="auto">
            <a:xfrm>
              <a:off x="2949" y="2744"/>
              <a:ext cx="7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12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85009" name="Rectangle 19"/>
            <p:cNvSpPr>
              <a:spLocks noChangeArrowheads="1"/>
            </p:cNvSpPr>
            <p:nvPr/>
          </p:nvSpPr>
          <p:spPr bwMode="auto">
            <a:xfrm>
              <a:off x="3957" y="2744"/>
              <a:ext cx="7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12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85010" name="Rectangle 20"/>
            <p:cNvSpPr>
              <a:spLocks noChangeArrowheads="1"/>
            </p:cNvSpPr>
            <p:nvPr/>
          </p:nvSpPr>
          <p:spPr bwMode="auto">
            <a:xfrm>
              <a:off x="2948" y="3216"/>
              <a:ext cx="9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12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85011" name="Rectangle 21"/>
            <p:cNvSpPr>
              <a:spLocks noChangeArrowheads="1"/>
            </p:cNvSpPr>
            <p:nvPr/>
          </p:nvSpPr>
          <p:spPr bwMode="auto">
            <a:xfrm>
              <a:off x="3956" y="3216"/>
              <a:ext cx="9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12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85012" name="Text Box 22"/>
            <p:cNvSpPr txBox="1">
              <a:spLocks noChangeArrowheads="1"/>
            </p:cNvSpPr>
            <p:nvPr/>
          </p:nvSpPr>
          <p:spPr bwMode="auto">
            <a:xfrm>
              <a:off x="3386" y="2688"/>
              <a:ext cx="33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2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85013" name="Text Box 23"/>
            <p:cNvSpPr txBox="1">
              <a:spLocks noChangeArrowheads="1"/>
            </p:cNvSpPr>
            <p:nvPr/>
          </p:nvSpPr>
          <p:spPr bwMode="auto">
            <a:xfrm>
              <a:off x="4416" y="2688"/>
              <a:ext cx="33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2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grpSp>
          <p:nvGrpSpPr>
            <p:cNvPr id="4" name="Group 24"/>
            <p:cNvGrpSpPr>
              <a:grpSpLocks/>
            </p:cNvGrpSpPr>
            <p:nvPr/>
          </p:nvGrpSpPr>
          <p:grpSpPr bwMode="auto">
            <a:xfrm>
              <a:off x="3264" y="3120"/>
              <a:ext cx="240" cy="173"/>
              <a:chOff x="3264" y="3120"/>
              <a:chExt cx="240" cy="173"/>
            </a:xfrm>
          </p:grpSpPr>
          <p:sp>
            <p:nvSpPr>
              <p:cNvPr id="85016" name="Text Box 25"/>
              <p:cNvSpPr txBox="1">
                <a:spLocks noChangeArrowheads="1"/>
              </p:cNvSpPr>
              <p:nvPr/>
            </p:nvSpPr>
            <p:spPr bwMode="auto">
              <a:xfrm>
                <a:off x="3264" y="3120"/>
                <a:ext cx="24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200" i="1">
                    <a:solidFill>
                      <a:srgbClr val="FF0000"/>
                    </a:solidFill>
                    <a:ea typeface="宋体" panose="02010600030101010101" pitchFamily="2" charset="-122"/>
                  </a:rPr>
                  <a:t>Q</a:t>
                </a:r>
                <a:r>
                  <a:rPr lang="en-US" altLang="zh-CN" sz="1200" baseline="-25000">
                    <a:solidFill>
                      <a:srgbClr val="FF0000"/>
                    </a:solidFill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85017" name="Line 26"/>
              <p:cNvSpPr>
                <a:spLocks noChangeShapeType="1"/>
              </p:cNvSpPr>
              <p:nvPr/>
            </p:nvSpPr>
            <p:spPr bwMode="auto">
              <a:xfrm>
                <a:off x="3334" y="3156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5015" name="Rectangle 27"/>
            <p:cNvSpPr>
              <a:spLocks noChangeArrowheads="1"/>
            </p:cNvSpPr>
            <p:nvPr/>
          </p:nvSpPr>
          <p:spPr bwMode="auto">
            <a:xfrm>
              <a:off x="1296" y="2477"/>
              <a:ext cx="24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HIGH</a:t>
              </a:r>
              <a:endParaRPr lang="en-US" altLang="zh-CN" sz="1200">
                <a:ea typeface="宋体" panose="02010600030101010101" pitchFamily="2" charset="-122"/>
              </a:endParaRPr>
            </a:p>
          </p:txBody>
        </p:sp>
      </p:grpSp>
      <p:sp>
        <p:nvSpPr>
          <p:cNvPr id="28" name="圆角矩形 27"/>
          <p:cNvSpPr/>
          <p:nvPr/>
        </p:nvSpPr>
        <p:spPr bwMode="auto">
          <a:xfrm>
            <a:off x="9220200" y="914400"/>
            <a:ext cx="914400" cy="9144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/>
              <a:t>d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2438400" y="1676400"/>
            <a:ext cx="74676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3. To cause a D flip-flop to toggle, connect the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a. clock to the </a:t>
            </a:r>
            <a:r>
              <a:rPr lang="en-US" altLang="zh-CN" i="1">
                <a:solidFill>
                  <a:schemeClr val="tx2"/>
                </a:solidFill>
                <a:ea typeface="宋体" panose="02010600030101010101" pitchFamily="2" charset="-122"/>
              </a:rPr>
              <a:t>D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 input</a:t>
            </a:r>
            <a:endParaRPr lang="en-US" altLang="zh-CN" baseline="3000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b. </a:t>
            </a:r>
            <a:r>
              <a:rPr lang="en-US" altLang="zh-CN" i="1">
                <a:solidFill>
                  <a:schemeClr val="tx2"/>
                </a:solidFill>
                <a:ea typeface="宋体" panose="02010600030101010101" pitchFamily="2" charset="-122"/>
              </a:rPr>
              <a:t>Q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 output to the </a:t>
            </a:r>
            <a:r>
              <a:rPr lang="en-US" altLang="zh-CN" i="1">
                <a:solidFill>
                  <a:schemeClr val="tx2"/>
                </a:solidFill>
                <a:ea typeface="宋体" panose="02010600030101010101" pitchFamily="2" charset="-122"/>
              </a:rPr>
              <a:t>D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 input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c. </a:t>
            </a:r>
            <a:r>
              <a:rPr lang="en-US" altLang="zh-CN" i="1">
                <a:solidFill>
                  <a:schemeClr val="tx2"/>
                </a:solidFill>
                <a:ea typeface="宋体" panose="02010600030101010101" pitchFamily="2" charset="-122"/>
              </a:rPr>
              <a:t>Q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 output to the </a:t>
            </a:r>
            <a:r>
              <a:rPr lang="en-US" altLang="zh-CN" i="1">
                <a:solidFill>
                  <a:schemeClr val="tx2"/>
                </a:solidFill>
                <a:ea typeface="宋体" panose="02010600030101010101" pitchFamily="2" charset="-122"/>
              </a:rPr>
              <a:t>D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 input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d. clock to the preset input</a:t>
            </a:r>
          </a:p>
          <a:p>
            <a:pPr eaLnBrk="1" hangingPunct="1">
              <a:spcBef>
                <a:spcPct val="50000"/>
              </a:spcBef>
            </a:pPr>
            <a:endParaRPr lang="en-US" altLang="zh-CN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87045" name="WordArt 5" descr="White marble"/>
          <p:cNvSpPr>
            <a:spLocks noChangeArrowheads="1" noChangeShapeType="1" noTextEdit="1"/>
          </p:cNvSpPr>
          <p:nvPr/>
        </p:nvSpPr>
        <p:spPr bwMode="auto">
          <a:xfrm>
            <a:off x="5410200" y="381000"/>
            <a:ext cx="13716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  <a:contourClr>
                <a:srgbClr val="FFFFFF"/>
              </a:contour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cs typeface="Times New Roman" panose="02020603050405020304" pitchFamily="18" charset="0"/>
              </a:rPr>
              <a:t>Quiz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cs typeface="Times New Roman" panose="02020603050405020304" pitchFamily="18" charset="0"/>
            </a:endParaRPr>
          </a:p>
        </p:txBody>
      </p:sp>
      <p:sp>
        <p:nvSpPr>
          <p:cNvPr id="87046" name="Line 6"/>
          <p:cNvSpPr>
            <a:spLocks noChangeShapeType="1"/>
          </p:cNvSpPr>
          <p:nvPr/>
        </p:nvSpPr>
        <p:spPr bwMode="auto">
          <a:xfrm>
            <a:off x="3690938" y="339725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圆角矩形 6"/>
          <p:cNvSpPr/>
          <p:nvPr/>
        </p:nvSpPr>
        <p:spPr bwMode="auto">
          <a:xfrm>
            <a:off x="9220200" y="914400"/>
            <a:ext cx="914400" cy="9144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/>
              <a:t>c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9091" name="Text Box 3"/>
          <p:cNvSpPr txBox="1">
            <a:spLocks noChangeArrowheads="1"/>
          </p:cNvSpPr>
          <p:nvPr/>
        </p:nvSpPr>
        <p:spPr bwMode="auto">
          <a:xfrm>
            <a:off x="2438400" y="1295401"/>
            <a:ext cx="7620000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5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4. The 7493A asynchronous counter diagram is shown (</a:t>
            </a:r>
            <a:r>
              <a:rPr lang="en-US" altLang="zh-CN" i="1">
                <a:solidFill>
                  <a:schemeClr val="tx2"/>
                </a:solidFill>
                <a:ea typeface="宋体" panose="02010600030101010101" pitchFamily="2" charset="-122"/>
              </a:rPr>
              <a:t>J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’s and </a:t>
            </a:r>
            <a:r>
              <a:rPr lang="en-US" altLang="zh-CN" i="1">
                <a:solidFill>
                  <a:schemeClr val="tx2"/>
                </a:solidFill>
                <a:ea typeface="宋体" panose="02010600030101010101" pitchFamily="2" charset="-122"/>
              </a:rPr>
              <a:t>K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’s are HIGH.) To make the count have a modulus of 16, connect</a:t>
            </a:r>
          </a:p>
          <a:p>
            <a:pPr eaLnBrk="1" hangingPunct="1">
              <a:spcBef>
                <a:spcPct val="25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a. </a:t>
            </a:r>
            <a:r>
              <a:rPr lang="en-US" altLang="zh-CN" i="1">
                <a:solidFill>
                  <a:schemeClr val="tx2"/>
                </a:solidFill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solidFill>
                  <a:schemeClr val="tx2"/>
                </a:solidFill>
                <a:ea typeface="宋体" panose="02010600030101010101" pitchFamily="2" charset="-122"/>
              </a:rPr>
              <a:t>0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to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RO(1) and RO(2) to</a:t>
            </a:r>
            <a:endParaRPr lang="en-US" altLang="zh-CN" baseline="-2500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25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b. </a:t>
            </a:r>
            <a:r>
              <a:rPr lang="en-US" altLang="zh-CN" i="1">
                <a:solidFill>
                  <a:schemeClr val="tx2"/>
                </a:solidFill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solidFill>
                  <a:schemeClr val="tx2"/>
                </a:solidFill>
                <a:ea typeface="宋体" panose="02010600030101010101" pitchFamily="2" charset="-122"/>
              </a:rPr>
              <a:t>3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 to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RO(1) and RO(2)</a:t>
            </a:r>
            <a:endParaRPr lang="en-US" altLang="zh-CN" baseline="-2500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25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c. </a:t>
            </a:r>
            <a:r>
              <a:rPr lang="en-US" altLang="zh-CN" i="1">
                <a:solidFill>
                  <a:schemeClr val="tx2"/>
                </a:solidFill>
                <a:ea typeface="宋体" panose="02010600030101010101" pitchFamily="2" charset="-122"/>
              </a:rPr>
              <a:t>CLK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 A and </a:t>
            </a:r>
            <a:r>
              <a:rPr lang="en-US" altLang="zh-CN" i="1">
                <a:solidFill>
                  <a:schemeClr val="tx2"/>
                </a:solidFill>
                <a:ea typeface="宋体" panose="02010600030101010101" pitchFamily="2" charset="-122"/>
              </a:rPr>
              <a:t>CLK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 B together</a:t>
            </a:r>
          </a:p>
          <a:p>
            <a:pPr eaLnBrk="1" hangingPunct="1">
              <a:spcBef>
                <a:spcPct val="25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d. </a:t>
            </a:r>
            <a:r>
              <a:rPr lang="en-US" altLang="zh-CN" i="1">
                <a:solidFill>
                  <a:schemeClr val="tx2"/>
                </a:solidFill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solidFill>
                  <a:schemeClr val="tx2"/>
                </a:solidFill>
                <a:ea typeface="宋体" panose="02010600030101010101" pitchFamily="2" charset="-122"/>
              </a:rPr>
              <a:t>0 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to </a:t>
            </a:r>
            <a:r>
              <a:rPr lang="en-US" altLang="zh-CN" i="1">
                <a:solidFill>
                  <a:schemeClr val="tx2"/>
                </a:solidFill>
                <a:ea typeface="宋体" panose="02010600030101010101" pitchFamily="2" charset="-122"/>
              </a:rPr>
              <a:t>CLK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 B</a:t>
            </a:r>
          </a:p>
          <a:p>
            <a:pPr eaLnBrk="1" hangingPunct="1">
              <a:spcBef>
                <a:spcPct val="25000"/>
              </a:spcBef>
            </a:pPr>
            <a:endParaRPr lang="en-US" altLang="zh-CN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89092" name="WordArt 5" descr="White marble"/>
          <p:cNvSpPr>
            <a:spLocks noChangeArrowheads="1" noChangeShapeType="1" noTextEdit="1"/>
          </p:cNvSpPr>
          <p:nvPr/>
        </p:nvSpPr>
        <p:spPr bwMode="auto">
          <a:xfrm>
            <a:off x="5410200" y="381000"/>
            <a:ext cx="13716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  <a:contourClr>
                <a:srgbClr val="FFFFFF"/>
              </a:contour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cs typeface="Times New Roman" panose="02020603050405020304" pitchFamily="18" charset="0"/>
              </a:rPr>
              <a:t>Quiz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cs typeface="Times New Roman" panose="02020603050405020304" pitchFamily="18" charset="0"/>
            </a:endParaRPr>
          </a:p>
        </p:txBody>
      </p:sp>
      <p:pic>
        <p:nvPicPr>
          <p:cNvPr id="89093" name="Picture 2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419600"/>
            <a:ext cx="4914900" cy="222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圆角矩形 6"/>
          <p:cNvSpPr/>
          <p:nvPr/>
        </p:nvSpPr>
        <p:spPr bwMode="auto">
          <a:xfrm>
            <a:off x="9220200" y="914400"/>
            <a:ext cx="914400" cy="9144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/>
              <a:t>d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graphicFrame>
        <p:nvGraphicFramePr>
          <p:cNvPr id="91139" name="Object 9"/>
          <p:cNvGraphicFramePr>
            <a:graphicFrameLocks noChangeAspect="1"/>
          </p:cNvGraphicFramePr>
          <p:nvPr/>
        </p:nvGraphicFramePr>
        <p:xfrm>
          <a:off x="2895600" y="4114801"/>
          <a:ext cx="6629400" cy="207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4267200" imgH="1335024" progId="">
                  <p:embed/>
                </p:oleObj>
              </mc:Choice>
              <mc:Fallback>
                <p:oleObj name="CorelDRAW" r:id="rId3" imgW="4267200" imgH="13350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14801"/>
                        <a:ext cx="6629400" cy="207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1" name="WordArt 5" descr="White marble"/>
          <p:cNvSpPr>
            <a:spLocks noChangeArrowheads="1" noChangeShapeType="1" noTextEdit="1"/>
          </p:cNvSpPr>
          <p:nvPr/>
        </p:nvSpPr>
        <p:spPr bwMode="auto">
          <a:xfrm>
            <a:off x="5410200" y="381000"/>
            <a:ext cx="13716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  <a:contourClr>
                <a:srgbClr val="FFFFFF"/>
              </a:contour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5"/>
                  <a:srcRect/>
                  <a:tile tx="0" ty="0" sx="100000" sy="100000" flip="none" algn="tl"/>
                </a:blipFill>
                <a:cs typeface="Times New Roman" panose="02020603050405020304" pitchFamily="18" charset="0"/>
              </a:rPr>
              <a:t>Quiz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5"/>
                <a:srcRect/>
                <a:tile tx="0" ty="0" sx="100000" sy="100000" flip="none" algn="tl"/>
              </a:blipFill>
              <a:cs typeface="Times New Roman" panose="02020603050405020304" pitchFamily="18" charset="0"/>
            </a:endParaRPr>
          </a:p>
        </p:txBody>
      </p:sp>
      <p:sp>
        <p:nvSpPr>
          <p:cNvPr id="91142" name="Text Box 6"/>
          <p:cNvSpPr txBox="1">
            <a:spLocks noChangeArrowheads="1"/>
          </p:cNvSpPr>
          <p:nvPr/>
        </p:nvSpPr>
        <p:spPr bwMode="auto">
          <a:xfrm>
            <a:off x="4016375" y="4146550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solidFill>
                  <a:schemeClr val="tx2"/>
                </a:solidFill>
                <a:ea typeface="宋体" panose="02010600030101010101" pitchFamily="2" charset="-122"/>
              </a:rPr>
              <a:t>FF0</a:t>
            </a:r>
          </a:p>
        </p:txBody>
      </p:sp>
      <p:sp>
        <p:nvSpPr>
          <p:cNvPr id="91143" name="Text Box 7"/>
          <p:cNvSpPr txBox="1">
            <a:spLocks noChangeArrowheads="1"/>
          </p:cNvSpPr>
          <p:nvPr/>
        </p:nvSpPr>
        <p:spPr bwMode="auto">
          <a:xfrm>
            <a:off x="6073775" y="4135438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solidFill>
                  <a:schemeClr val="tx2"/>
                </a:solidFill>
                <a:ea typeface="宋体" panose="02010600030101010101" pitchFamily="2" charset="-122"/>
              </a:rPr>
              <a:t>FF1</a:t>
            </a:r>
          </a:p>
        </p:txBody>
      </p:sp>
      <p:sp>
        <p:nvSpPr>
          <p:cNvPr id="91144" name="Text Box 8"/>
          <p:cNvSpPr txBox="1">
            <a:spLocks noChangeArrowheads="1"/>
          </p:cNvSpPr>
          <p:nvPr/>
        </p:nvSpPr>
        <p:spPr bwMode="auto">
          <a:xfrm>
            <a:off x="8512175" y="4135438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solidFill>
                  <a:schemeClr val="tx2"/>
                </a:solidFill>
                <a:ea typeface="宋体" panose="02010600030101010101" pitchFamily="2" charset="-122"/>
              </a:rPr>
              <a:t>FF2</a:t>
            </a:r>
          </a:p>
        </p:txBody>
      </p:sp>
      <p:sp>
        <p:nvSpPr>
          <p:cNvPr id="91145" name="Text Box 10"/>
          <p:cNvSpPr txBox="1">
            <a:spLocks noChangeArrowheads="1"/>
          </p:cNvSpPr>
          <p:nvPr/>
        </p:nvSpPr>
        <p:spPr bwMode="auto">
          <a:xfrm>
            <a:off x="2590800" y="1371601"/>
            <a:ext cx="7086600" cy="3342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573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5.	Assume </a:t>
            </a:r>
            <a:r>
              <a:rPr lang="en-US" altLang="zh-CN" i="1">
                <a:solidFill>
                  <a:schemeClr val="tx2"/>
                </a:solidFill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solidFill>
                  <a:schemeClr val="tx2"/>
                </a:solidFill>
                <a:ea typeface="宋体" panose="02010600030101010101" pitchFamily="2" charset="-122"/>
              </a:rPr>
              <a:t>0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 is LOW. The next clock pulse will cause </a:t>
            </a:r>
            <a:endParaRPr lang="en-US" altLang="zh-CN" i="1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30000"/>
              </a:spcBef>
            </a:pPr>
            <a:r>
              <a:rPr lang="en-US" altLang="zh-CN" i="1">
                <a:solidFill>
                  <a:schemeClr val="tx2"/>
                </a:solidFill>
                <a:ea typeface="宋体" panose="02010600030101010101" pitchFamily="2" charset="-122"/>
              </a:rPr>
              <a:t>	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a. FF1 and FF2 to both toggle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b. FF1 and FF2 to both latch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endParaRPr lang="en-US" altLang="zh-CN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c. FF1 to latch; FF2 to toggle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d. FF1 to toggle; FF2 to latch</a:t>
            </a:r>
          </a:p>
          <a:p>
            <a:pPr eaLnBrk="1" hangingPunct="1">
              <a:spcBef>
                <a:spcPct val="30000"/>
              </a:spcBef>
            </a:pPr>
            <a:endParaRPr lang="en-US" altLang="zh-CN" i="1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30000"/>
              </a:spcBef>
            </a:pPr>
            <a:endParaRPr lang="en-US" altLang="zh-CN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91146" name="Text Box 11"/>
          <p:cNvSpPr txBox="1">
            <a:spLocks noChangeArrowheads="1"/>
          </p:cNvSpPr>
          <p:nvPr/>
        </p:nvSpPr>
        <p:spPr bwMode="auto">
          <a:xfrm>
            <a:off x="4800600" y="4419600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solidFill>
                  <a:srgbClr val="FF3300"/>
                </a:solidFill>
                <a:ea typeface="宋体" panose="02010600030101010101" pitchFamily="2" charset="-122"/>
              </a:rPr>
              <a:t>LOW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10020300" y="1143000"/>
            <a:ext cx="914400" cy="9144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/>
              <a:t>b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3188" name="WordArt 5" descr="White marble"/>
          <p:cNvSpPr>
            <a:spLocks noChangeArrowheads="1" noChangeShapeType="1" noTextEdit="1"/>
          </p:cNvSpPr>
          <p:nvPr/>
        </p:nvSpPr>
        <p:spPr bwMode="auto">
          <a:xfrm>
            <a:off x="5410200" y="381000"/>
            <a:ext cx="13716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  <a:contourClr>
                <a:srgbClr val="FFFFFF"/>
              </a:contour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cs typeface="Times New Roman" panose="02020603050405020304" pitchFamily="18" charset="0"/>
              </a:rPr>
              <a:t>Quiz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cs typeface="Times New Roman" panose="02020603050405020304" pitchFamily="18" charset="0"/>
            </a:endParaRPr>
          </a:p>
        </p:txBody>
      </p:sp>
      <p:sp>
        <p:nvSpPr>
          <p:cNvPr id="93189" name="Text Box 6"/>
          <p:cNvSpPr txBox="1">
            <a:spLocks noChangeArrowheads="1"/>
          </p:cNvSpPr>
          <p:nvPr/>
        </p:nvSpPr>
        <p:spPr bwMode="auto">
          <a:xfrm>
            <a:off x="2590800" y="1752600"/>
            <a:ext cx="68580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573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6.	A 4-bit binary counter has a terminal count of 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a.  4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b.  10</a:t>
            </a:r>
            <a:endParaRPr lang="en-US" altLang="zh-CN" i="1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30000"/>
              </a:spcBef>
            </a:pPr>
            <a:r>
              <a:rPr lang="en-US" altLang="zh-CN" i="1">
                <a:solidFill>
                  <a:schemeClr val="tx2"/>
                </a:solidFill>
                <a:ea typeface="宋体" panose="02010600030101010101" pitchFamily="2" charset="-122"/>
              </a:rPr>
              <a:t>	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c.  15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d.  16</a:t>
            </a:r>
            <a:endParaRPr lang="en-US" altLang="zh-CN" i="1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30000"/>
              </a:spcBef>
            </a:pPr>
            <a:endParaRPr lang="en-US" altLang="zh-CN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9220200" y="914400"/>
            <a:ext cx="914400" cy="9144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/>
              <a:t>c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5236" name="WordArt 5" descr="White marble"/>
          <p:cNvSpPr>
            <a:spLocks noChangeArrowheads="1" noChangeShapeType="1" noTextEdit="1"/>
          </p:cNvSpPr>
          <p:nvPr/>
        </p:nvSpPr>
        <p:spPr bwMode="auto">
          <a:xfrm>
            <a:off x="5410200" y="381000"/>
            <a:ext cx="13716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  <a:contourClr>
                <a:srgbClr val="FFFFFF"/>
              </a:contour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cs typeface="Times New Roman" panose="02020603050405020304" pitchFamily="18" charset="0"/>
              </a:rPr>
              <a:t>Quiz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cs typeface="Times New Roman" panose="02020603050405020304" pitchFamily="18" charset="0"/>
            </a:endParaRPr>
          </a:p>
        </p:txBody>
      </p:sp>
      <p:sp>
        <p:nvSpPr>
          <p:cNvPr id="95237" name="Text Box 6"/>
          <p:cNvSpPr txBox="1">
            <a:spLocks noChangeArrowheads="1"/>
          </p:cNvSpPr>
          <p:nvPr/>
        </p:nvSpPr>
        <p:spPr bwMode="auto">
          <a:xfrm>
            <a:off x="2590800" y="1600200"/>
            <a:ext cx="72390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573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7.	Assume the clock for a 4-bit binary counter is 80 kHz. The output frequency of the fourth stage (</a:t>
            </a:r>
            <a:r>
              <a:rPr lang="en-US" altLang="zh-CN" i="1">
                <a:solidFill>
                  <a:schemeClr val="tx2"/>
                </a:solidFill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solidFill>
                  <a:schemeClr val="tx2"/>
                </a:solidFill>
                <a:ea typeface="宋体" panose="02010600030101010101" pitchFamily="2" charset="-122"/>
              </a:rPr>
              <a:t>3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) is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a.  5 kHz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b.  10 kHz </a:t>
            </a:r>
            <a:endParaRPr lang="en-US" altLang="zh-CN" i="1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30000"/>
              </a:spcBef>
            </a:pPr>
            <a:r>
              <a:rPr lang="en-US" altLang="zh-CN" i="1">
                <a:solidFill>
                  <a:schemeClr val="tx2"/>
                </a:solidFill>
                <a:ea typeface="宋体" panose="02010600030101010101" pitchFamily="2" charset="-122"/>
              </a:rPr>
              <a:t>	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c.  20 kHz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d.  320 kHz</a:t>
            </a:r>
            <a:endParaRPr lang="en-US" altLang="zh-CN" i="1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30000"/>
              </a:spcBef>
            </a:pPr>
            <a:endParaRPr lang="en-US" altLang="zh-CN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9982200" y="2362200"/>
            <a:ext cx="914400" cy="9144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/>
              <a:t>a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7283" name="Text Box 3"/>
          <p:cNvSpPr txBox="1">
            <a:spLocks noChangeArrowheads="1"/>
          </p:cNvSpPr>
          <p:nvPr/>
        </p:nvSpPr>
        <p:spPr bwMode="auto">
          <a:xfrm>
            <a:off x="2438400" y="1676400"/>
            <a:ext cx="74676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8. A 3-bit count sequence is shown for a counter (</a:t>
            </a:r>
            <a:r>
              <a:rPr lang="en-US" altLang="zh-CN" i="1">
                <a:solidFill>
                  <a:schemeClr val="tx2"/>
                </a:solidFill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solidFill>
                  <a:schemeClr val="tx2"/>
                </a:solidFill>
                <a:ea typeface="宋体" panose="02010600030101010101" pitchFamily="2" charset="-122"/>
              </a:rPr>
              <a:t>2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 is the MSB). The sequence is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a. 0-1-2-3-4-5-6-7-0 (repeat)</a:t>
            </a:r>
            <a:endParaRPr lang="en-US" altLang="zh-CN" baseline="3000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b. 0-1-3-2-6-7-5-4-0 (repeat)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c. 0-2-4-6-1-3-5-7-0 (repeat)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d. 0-4-6-2-3-7-5-1-0 (repeat)</a:t>
            </a:r>
          </a:p>
          <a:p>
            <a:pPr eaLnBrk="1" hangingPunct="1">
              <a:spcBef>
                <a:spcPct val="30000"/>
              </a:spcBef>
            </a:pPr>
            <a:endParaRPr lang="en-US" altLang="zh-CN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97285" name="WordArt 5" descr="White marble"/>
          <p:cNvSpPr>
            <a:spLocks noChangeArrowheads="1" noChangeShapeType="1" noTextEdit="1"/>
          </p:cNvSpPr>
          <p:nvPr/>
        </p:nvSpPr>
        <p:spPr bwMode="auto">
          <a:xfrm>
            <a:off x="5410200" y="381000"/>
            <a:ext cx="13716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  <a:contourClr>
                <a:srgbClr val="FFFFFF"/>
              </a:contour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cs typeface="Times New Roman" panose="02020603050405020304" pitchFamily="18" charset="0"/>
              </a:rPr>
              <a:t>Quiz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cs typeface="Times New Roman" panose="02020603050405020304" pitchFamily="18" charset="0"/>
            </a:endParaRPr>
          </a:p>
        </p:txBody>
      </p:sp>
      <p:pic>
        <p:nvPicPr>
          <p:cNvPr id="9728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648201"/>
            <a:ext cx="5581650" cy="1781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287" name="Text Box 8"/>
          <p:cNvSpPr txBox="1">
            <a:spLocks noChangeArrowheads="1"/>
          </p:cNvSpPr>
          <p:nvPr/>
        </p:nvSpPr>
        <p:spPr bwMode="auto">
          <a:xfrm>
            <a:off x="3505200" y="5002213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i="1">
                <a:solidFill>
                  <a:srgbClr val="CC3300"/>
                </a:solidFill>
                <a:ea typeface="宋体" panose="02010600030101010101" pitchFamily="2" charset="-122"/>
              </a:rPr>
              <a:t>Q</a:t>
            </a:r>
            <a:r>
              <a:rPr lang="en-US" altLang="zh-CN" sz="1600" baseline="-25000">
                <a:solidFill>
                  <a:srgbClr val="CC3300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97288" name="Text Box 9"/>
          <p:cNvSpPr txBox="1">
            <a:spLocks noChangeArrowheads="1"/>
          </p:cNvSpPr>
          <p:nvPr/>
        </p:nvSpPr>
        <p:spPr bwMode="auto">
          <a:xfrm>
            <a:off x="3490913" y="5334000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i="1">
                <a:solidFill>
                  <a:srgbClr val="FF0000"/>
                </a:solidFill>
                <a:ea typeface="宋体" panose="02010600030101010101" pitchFamily="2" charset="-122"/>
              </a:rPr>
              <a:t>Q</a:t>
            </a:r>
            <a:r>
              <a:rPr lang="en-US" altLang="zh-CN" sz="1600" baseline="-25000">
                <a:solidFill>
                  <a:srgbClr val="FF0000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97289" name="Text Box 10"/>
          <p:cNvSpPr txBox="1">
            <a:spLocks noChangeArrowheads="1"/>
          </p:cNvSpPr>
          <p:nvPr/>
        </p:nvSpPr>
        <p:spPr bwMode="auto">
          <a:xfrm>
            <a:off x="3505200" y="5715000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i="1">
                <a:solidFill>
                  <a:srgbClr val="FF6600"/>
                </a:solidFill>
                <a:ea typeface="宋体" panose="02010600030101010101" pitchFamily="2" charset="-122"/>
              </a:rPr>
              <a:t>Q</a:t>
            </a:r>
            <a:r>
              <a:rPr lang="en-US" altLang="zh-CN" sz="1600" baseline="-25000">
                <a:solidFill>
                  <a:srgbClr val="FF6600"/>
                </a:solidFill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0" name="圆角矩形 9"/>
          <p:cNvSpPr/>
          <p:nvPr/>
        </p:nvSpPr>
        <p:spPr bwMode="auto">
          <a:xfrm>
            <a:off x="10439400" y="1219200"/>
            <a:ext cx="914400" cy="9144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/>
              <a:t>b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1296528" y="481337"/>
            <a:ext cx="9195722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Asynchronous Decade Counter(</a:t>
            </a:r>
            <a:r>
              <a:rPr lang="zh-CN" altLang="en-US" sz="3200" b="1" dirty="0">
                <a:solidFill>
                  <a:srgbClr val="FFFF99"/>
                </a:solidFill>
                <a:ea typeface="宋体" panose="02010600030101010101" pitchFamily="2" charset="-122"/>
              </a:rPr>
              <a:t>异步十进制计数器</a:t>
            </a:r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22533" name="Text Box 16"/>
          <p:cNvSpPr txBox="1">
            <a:spLocks noChangeArrowheads="1"/>
          </p:cNvSpPr>
          <p:nvPr/>
        </p:nvSpPr>
        <p:spPr bwMode="auto">
          <a:xfrm>
            <a:off x="533400" y="1556327"/>
            <a:ext cx="11125200" cy="1815882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This counter uses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partial decoding </a:t>
            </a:r>
            <a:r>
              <a:rPr lang="en-US" altLang="zh-CN" sz="2800" b="1" dirty="0">
                <a:ea typeface="宋体" panose="02010600030101010101" pitchFamily="2" charset="-122"/>
              </a:rPr>
              <a:t>to recycle the triggered, so clocks are derived from the </a:t>
            </a:r>
            <a:r>
              <a:rPr lang="en-US" altLang="zh-CN" sz="2800" b="1" i="1" dirty="0">
                <a:ea typeface="宋体" panose="02010600030101010101" pitchFamily="2" charset="-122"/>
              </a:rPr>
              <a:t>Q</a:t>
            </a:r>
            <a:r>
              <a:rPr lang="en-US" altLang="zh-CN" sz="2800" b="1" dirty="0">
                <a:ea typeface="宋体" panose="02010600030101010101" pitchFamily="2" charset="-122"/>
              </a:rPr>
              <a:t> outputs. Other count sequence to zero after the 1001 state. The flip-flops are trailing-edge truncated sequences(</a:t>
            </a:r>
            <a:r>
              <a:rPr lang="zh-CN" altLang="en-US" sz="2800" b="1" dirty="0">
                <a:ea typeface="宋体" panose="02010600030101010101" pitchFamily="2" charset="-122"/>
              </a:rPr>
              <a:t>截断序列</a:t>
            </a:r>
            <a:r>
              <a:rPr lang="en-US" altLang="zh-CN" sz="2800" b="1" dirty="0">
                <a:ea typeface="宋体" panose="02010600030101010101" pitchFamily="2" charset="-122"/>
              </a:rPr>
              <a:t>) can be obtained using a similar technique.</a:t>
            </a:r>
          </a:p>
        </p:txBody>
      </p:sp>
      <p:grpSp>
        <p:nvGrpSpPr>
          <p:cNvPr id="22534" name="Group 46"/>
          <p:cNvGrpSpPr>
            <a:grpSpLocks/>
          </p:cNvGrpSpPr>
          <p:nvPr/>
        </p:nvGrpSpPr>
        <p:grpSpPr bwMode="auto">
          <a:xfrm>
            <a:off x="1770062" y="3733799"/>
            <a:ext cx="7013576" cy="2600322"/>
            <a:chOff x="1246" y="2256"/>
            <a:chExt cx="3458" cy="1302"/>
          </a:xfrm>
        </p:grpSpPr>
        <p:graphicFrame>
          <p:nvGraphicFramePr>
            <p:cNvPr id="22537" name="Object 17"/>
            <p:cNvGraphicFramePr>
              <a:graphicFrameLocks noChangeAspect="1"/>
            </p:cNvGraphicFramePr>
            <p:nvPr/>
          </p:nvGraphicFramePr>
          <p:xfrm>
            <a:off x="1488" y="2256"/>
            <a:ext cx="3216" cy="1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4" imgW="4248000" imgH="1698120" progId="">
                    <p:embed/>
                  </p:oleObj>
                </mc:Choice>
                <mc:Fallback>
                  <p:oleObj name="CorelDRAW" r:id="rId4" imgW="4248000" imgH="1698120" progId="">
                    <p:embed/>
                    <p:pic>
                      <p:nvPicPr>
                        <p:cNvPr id="0" name="Picture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2256"/>
                          <a:ext cx="3216" cy="1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38" name="Rectangle 20"/>
            <p:cNvSpPr>
              <a:spLocks noChangeArrowheads="1"/>
            </p:cNvSpPr>
            <p:nvPr/>
          </p:nvSpPr>
          <p:spPr bwMode="auto">
            <a:xfrm>
              <a:off x="1307" y="2915"/>
              <a:ext cx="23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CLK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22539" name="Rectangle 21"/>
            <p:cNvSpPr>
              <a:spLocks noChangeArrowheads="1"/>
            </p:cNvSpPr>
            <p:nvPr/>
          </p:nvSpPr>
          <p:spPr bwMode="auto">
            <a:xfrm>
              <a:off x="1726" y="3139"/>
              <a:ext cx="12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2540" name="Rectangle 22"/>
            <p:cNvSpPr>
              <a:spLocks noChangeArrowheads="1"/>
            </p:cNvSpPr>
            <p:nvPr/>
          </p:nvSpPr>
          <p:spPr bwMode="auto">
            <a:xfrm>
              <a:off x="1750" y="2667"/>
              <a:ext cx="9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2541" name="Text Box 26"/>
            <p:cNvSpPr txBox="1">
              <a:spLocks noChangeArrowheads="1"/>
            </p:cNvSpPr>
            <p:nvPr/>
          </p:nvSpPr>
          <p:spPr bwMode="auto">
            <a:xfrm>
              <a:off x="2024" y="2495"/>
              <a:ext cx="336" cy="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 dirty="0" err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 err="1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  <a:endParaRPr lang="en-US" altLang="zh-CN" sz="2000" baseline="-25000" dirty="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2542" name="Rectangle 27"/>
            <p:cNvSpPr>
              <a:spLocks noChangeArrowheads="1"/>
            </p:cNvSpPr>
            <p:nvPr/>
          </p:nvSpPr>
          <p:spPr bwMode="auto">
            <a:xfrm>
              <a:off x="1797" y="2915"/>
              <a:ext cx="8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22543" name="Rectangle 28"/>
            <p:cNvSpPr>
              <a:spLocks noChangeArrowheads="1"/>
            </p:cNvSpPr>
            <p:nvPr/>
          </p:nvSpPr>
          <p:spPr bwMode="auto">
            <a:xfrm>
              <a:off x="2480" y="2915"/>
              <a:ext cx="8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22544" name="Rectangle 29"/>
            <p:cNvSpPr>
              <a:spLocks noChangeArrowheads="1"/>
            </p:cNvSpPr>
            <p:nvPr/>
          </p:nvSpPr>
          <p:spPr bwMode="auto">
            <a:xfrm>
              <a:off x="3141" y="2915"/>
              <a:ext cx="8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22545" name="Rectangle 30"/>
            <p:cNvSpPr>
              <a:spLocks noChangeArrowheads="1"/>
            </p:cNvSpPr>
            <p:nvPr/>
          </p:nvSpPr>
          <p:spPr bwMode="auto">
            <a:xfrm>
              <a:off x="2427" y="2667"/>
              <a:ext cx="9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546" name="Rectangle 31"/>
            <p:cNvSpPr>
              <a:spLocks noChangeArrowheads="1"/>
            </p:cNvSpPr>
            <p:nvPr/>
          </p:nvSpPr>
          <p:spPr bwMode="auto">
            <a:xfrm>
              <a:off x="3099" y="2667"/>
              <a:ext cx="9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547" name="Rectangle 32"/>
            <p:cNvSpPr>
              <a:spLocks noChangeArrowheads="1"/>
            </p:cNvSpPr>
            <p:nvPr/>
          </p:nvSpPr>
          <p:spPr bwMode="auto">
            <a:xfrm>
              <a:off x="2426" y="3139"/>
              <a:ext cx="12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548" name="Rectangle 33"/>
            <p:cNvSpPr>
              <a:spLocks noChangeArrowheads="1"/>
            </p:cNvSpPr>
            <p:nvPr/>
          </p:nvSpPr>
          <p:spPr bwMode="auto">
            <a:xfrm>
              <a:off x="3098" y="3139"/>
              <a:ext cx="12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549" name="Text Box 34"/>
            <p:cNvSpPr txBox="1">
              <a:spLocks noChangeArrowheads="1"/>
            </p:cNvSpPr>
            <p:nvPr/>
          </p:nvSpPr>
          <p:spPr bwMode="auto">
            <a:xfrm>
              <a:off x="2661" y="2495"/>
              <a:ext cx="336" cy="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2550" name="Text Box 35"/>
            <p:cNvSpPr txBox="1">
              <a:spLocks noChangeArrowheads="1"/>
            </p:cNvSpPr>
            <p:nvPr/>
          </p:nvSpPr>
          <p:spPr bwMode="auto">
            <a:xfrm>
              <a:off x="3368" y="2495"/>
              <a:ext cx="336" cy="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2551" name="Rectangle 39"/>
            <p:cNvSpPr>
              <a:spLocks noChangeArrowheads="1"/>
            </p:cNvSpPr>
            <p:nvPr/>
          </p:nvSpPr>
          <p:spPr bwMode="auto">
            <a:xfrm>
              <a:off x="1246" y="2400"/>
              <a:ext cx="31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HIGH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22552" name="Rectangle 42"/>
            <p:cNvSpPr>
              <a:spLocks noChangeArrowheads="1"/>
            </p:cNvSpPr>
            <p:nvPr/>
          </p:nvSpPr>
          <p:spPr bwMode="auto">
            <a:xfrm>
              <a:off x="3801" y="2915"/>
              <a:ext cx="8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22553" name="Rectangle 43"/>
            <p:cNvSpPr>
              <a:spLocks noChangeArrowheads="1"/>
            </p:cNvSpPr>
            <p:nvPr/>
          </p:nvSpPr>
          <p:spPr bwMode="auto">
            <a:xfrm>
              <a:off x="3759" y="2667"/>
              <a:ext cx="9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2554" name="Rectangle 44"/>
            <p:cNvSpPr>
              <a:spLocks noChangeArrowheads="1"/>
            </p:cNvSpPr>
            <p:nvPr/>
          </p:nvSpPr>
          <p:spPr bwMode="auto">
            <a:xfrm>
              <a:off x="3758" y="3139"/>
              <a:ext cx="12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2555" name="Text Box 45"/>
            <p:cNvSpPr txBox="1">
              <a:spLocks noChangeArrowheads="1"/>
            </p:cNvSpPr>
            <p:nvPr/>
          </p:nvSpPr>
          <p:spPr bwMode="auto">
            <a:xfrm>
              <a:off x="4028" y="2490"/>
              <a:ext cx="336" cy="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22535" name="Text Box 47"/>
          <p:cNvSpPr txBox="1">
            <a:spLocks noChangeArrowheads="1"/>
          </p:cNvSpPr>
          <p:nvPr/>
        </p:nvSpPr>
        <p:spPr bwMode="auto">
          <a:xfrm>
            <a:off x="8686800" y="3733800"/>
            <a:ext cx="762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i="1" dirty="0">
                <a:solidFill>
                  <a:srgbClr val="FF0000"/>
                </a:solidFill>
                <a:ea typeface="宋体" panose="02010600030101010101" pitchFamily="2" charset="-122"/>
              </a:rPr>
              <a:t>CLR</a:t>
            </a:r>
          </a:p>
        </p:txBody>
      </p:sp>
      <p:sp>
        <p:nvSpPr>
          <p:cNvPr id="22536" name="Line 49"/>
          <p:cNvSpPr>
            <a:spLocks noChangeShapeType="1"/>
          </p:cNvSpPr>
          <p:nvPr/>
        </p:nvSpPr>
        <p:spPr bwMode="auto">
          <a:xfrm>
            <a:off x="8783638" y="3733800"/>
            <a:ext cx="4365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2438400" y="1789113"/>
            <a:ext cx="74676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9. FF2 represents the MSB. The counts that are being decoded by the 3-input AND gates are</a:t>
            </a:r>
          </a:p>
          <a:p>
            <a:pPr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a.  2 and 3</a:t>
            </a:r>
          </a:p>
          <a:p>
            <a:pPr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b.  3 and 6</a:t>
            </a:r>
            <a:endParaRPr lang="en-US" altLang="zh-CN" i="1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>
              <a:spcBef>
                <a:spcPct val="30000"/>
              </a:spcBef>
            </a:pPr>
            <a:r>
              <a:rPr lang="en-US" altLang="zh-CN" i="1">
                <a:solidFill>
                  <a:schemeClr val="tx2"/>
                </a:solidFill>
                <a:ea typeface="宋体" panose="02010600030101010101" pitchFamily="2" charset="-122"/>
              </a:rPr>
              <a:t>	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c.  2 and 5</a:t>
            </a:r>
          </a:p>
          <a:p>
            <a:pPr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d.  5 and 6</a:t>
            </a:r>
            <a:endParaRPr lang="en-US" altLang="zh-CN" i="1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30000"/>
              </a:spcBef>
            </a:pPr>
            <a:endParaRPr lang="en-US" altLang="zh-CN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99333" name="WordArt 5" descr="White marble"/>
          <p:cNvSpPr>
            <a:spLocks noChangeArrowheads="1" noChangeShapeType="1" noTextEdit="1"/>
          </p:cNvSpPr>
          <p:nvPr/>
        </p:nvSpPr>
        <p:spPr bwMode="auto">
          <a:xfrm>
            <a:off x="5410200" y="381000"/>
            <a:ext cx="13716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  <a:contourClr>
                <a:srgbClr val="FFFFFF"/>
              </a:contour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cs typeface="Times New Roman" panose="02020603050405020304" pitchFamily="18" charset="0"/>
              </a:rPr>
              <a:t>Quiz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cs typeface="Times New Roman" panose="02020603050405020304" pitchFamily="18" charset="0"/>
            </a:endParaRPr>
          </a:p>
        </p:txBody>
      </p:sp>
      <p:graphicFrame>
        <p:nvGraphicFramePr>
          <p:cNvPr id="99334" name="Object 7"/>
          <p:cNvGraphicFramePr>
            <a:graphicFrameLocks noChangeAspect="1"/>
          </p:cNvGraphicFramePr>
          <p:nvPr/>
        </p:nvGraphicFramePr>
        <p:xfrm>
          <a:off x="5181600" y="2895601"/>
          <a:ext cx="5022850" cy="269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4665960" imgH="2504520" progId="">
                  <p:embed/>
                </p:oleObj>
              </mc:Choice>
              <mc:Fallback>
                <p:oleObj name="CorelDRAW" r:id="rId4" imgW="4665960" imgH="250452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895601"/>
                        <a:ext cx="5022850" cy="269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圆角矩形 6"/>
          <p:cNvSpPr/>
          <p:nvPr/>
        </p:nvSpPr>
        <p:spPr bwMode="auto">
          <a:xfrm>
            <a:off x="9220200" y="914400"/>
            <a:ext cx="914400" cy="9144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/>
              <a:t>b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1379" name="Text Box 3"/>
          <p:cNvSpPr txBox="1">
            <a:spLocks noChangeArrowheads="1"/>
          </p:cNvSpPr>
          <p:nvPr/>
        </p:nvSpPr>
        <p:spPr bwMode="auto">
          <a:xfrm>
            <a:off x="2438400" y="1676400"/>
            <a:ext cx="7467600" cy="3305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10. Assume the input frequency (</a:t>
            </a:r>
            <a:r>
              <a:rPr lang="en-US" altLang="zh-CN" i="1">
                <a:solidFill>
                  <a:schemeClr val="tx2"/>
                </a:solidFill>
                <a:ea typeface="宋体" panose="02010600030101010101" pitchFamily="2" charset="-122"/>
              </a:rPr>
              <a:t>f</a:t>
            </a:r>
            <a:r>
              <a:rPr lang="en-US" altLang="zh-CN" i="1" baseline="-25000">
                <a:solidFill>
                  <a:schemeClr val="tx2"/>
                </a:solidFill>
                <a:ea typeface="宋体" panose="02010600030101010101" pitchFamily="2" charset="-122"/>
              </a:rPr>
              <a:t>in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) is 256 Hz. The output frequency (</a:t>
            </a:r>
            <a:r>
              <a:rPr lang="en-US" altLang="zh-CN" i="1">
                <a:solidFill>
                  <a:schemeClr val="tx2"/>
                </a:solidFill>
                <a:ea typeface="宋体" panose="02010600030101010101" pitchFamily="2" charset="-122"/>
              </a:rPr>
              <a:t>f</a:t>
            </a:r>
            <a:r>
              <a:rPr lang="en-US" altLang="zh-CN" i="1" baseline="-25000">
                <a:solidFill>
                  <a:schemeClr val="tx2"/>
                </a:solidFill>
                <a:ea typeface="宋体" panose="02010600030101010101" pitchFamily="2" charset="-122"/>
              </a:rPr>
              <a:t>out</a:t>
            </a: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) will be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a. 16 Hz</a:t>
            </a:r>
            <a:endParaRPr lang="en-US" altLang="zh-CN" baseline="3000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b. 1 kHz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c. 65 kHz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chemeClr val="tx2"/>
                </a:solidFill>
                <a:ea typeface="宋体" panose="02010600030101010101" pitchFamily="2" charset="-122"/>
              </a:rPr>
              <a:t>	d. none of the above</a:t>
            </a:r>
          </a:p>
          <a:p>
            <a:pPr eaLnBrk="1" hangingPunct="1">
              <a:spcBef>
                <a:spcPct val="50000"/>
              </a:spcBef>
            </a:pPr>
            <a:endParaRPr lang="en-US" altLang="zh-CN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101381" name="WordArt 5" descr="White marble"/>
          <p:cNvSpPr>
            <a:spLocks noChangeArrowheads="1" noChangeShapeType="1" noTextEdit="1"/>
          </p:cNvSpPr>
          <p:nvPr/>
        </p:nvSpPr>
        <p:spPr bwMode="auto">
          <a:xfrm>
            <a:off x="5410200" y="381000"/>
            <a:ext cx="13716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  <a:contourClr>
                <a:srgbClr val="FFFFFF"/>
              </a:contour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cs typeface="Times New Roman" panose="02020603050405020304" pitchFamily="18" charset="0"/>
              </a:rPr>
              <a:t>Quiz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cs typeface="Times New Roman" panose="02020603050405020304" pitchFamily="18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276600" y="4495801"/>
            <a:ext cx="5791200" cy="1743075"/>
            <a:chOff x="1104" y="1680"/>
            <a:chExt cx="3648" cy="1098"/>
          </a:xfrm>
        </p:grpSpPr>
        <p:graphicFrame>
          <p:nvGraphicFramePr>
            <p:cNvPr id="101386" name="Object 7"/>
            <p:cNvGraphicFramePr>
              <a:graphicFrameLocks noChangeAspect="1"/>
            </p:cNvGraphicFramePr>
            <p:nvPr/>
          </p:nvGraphicFramePr>
          <p:xfrm>
            <a:off x="1392" y="1824"/>
            <a:ext cx="3360" cy="9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4" imgW="4034520" imgH="1130400" progId="">
                    <p:embed/>
                  </p:oleObj>
                </mc:Choice>
                <mc:Fallback>
                  <p:oleObj name="CorelDRAW" r:id="rId4" imgW="4034520" imgH="1130400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1824"/>
                          <a:ext cx="3360" cy="9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1104" y="1680"/>
              <a:ext cx="3392" cy="1008"/>
              <a:chOff x="1104" y="1680"/>
              <a:chExt cx="3392" cy="1008"/>
            </a:xfrm>
          </p:grpSpPr>
          <p:sp>
            <p:nvSpPr>
              <p:cNvPr id="101388" name="Text Box 9"/>
              <p:cNvSpPr txBox="1">
                <a:spLocks noChangeArrowheads="1"/>
              </p:cNvSpPr>
              <p:nvPr/>
            </p:nvSpPr>
            <p:spPr bwMode="auto">
              <a:xfrm>
                <a:off x="1296" y="1680"/>
                <a:ext cx="672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400">
                    <a:ea typeface="宋体" panose="02010600030101010101" pitchFamily="2" charset="-122"/>
                  </a:rPr>
                  <a:t>HIGH</a:t>
                </a:r>
              </a:p>
            </p:txBody>
          </p:sp>
          <p:sp>
            <p:nvSpPr>
              <p:cNvPr id="101389" name="Text Box 10"/>
              <p:cNvSpPr txBox="1">
                <a:spLocks noChangeArrowheads="1"/>
              </p:cNvSpPr>
              <p:nvPr/>
            </p:nvSpPr>
            <p:spPr bwMode="auto">
              <a:xfrm>
                <a:off x="1104" y="2304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400">
                    <a:ea typeface="宋体" panose="02010600030101010101" pitchFamily="2" charset="-122"/>
                  </a:rPr>
                  <a:t>CLK</a:t>
                </a:r>
              </a:p>
            </p:txBody>
          </p:sp>
          <p:sp>
            <p:nvSpPr>
              <p:cNvPr id="101390" name="Text Box 11"/>
              <p:cNvSpPr txBox="1">
                <a:spLocks noChangeArrowheads="1"/>
              </p:cNvSpPr>
              <p:nvPr/>
            </p:nvSpPr>
            <p:spPr bwMode="auto">
              <a:xfrm>
                <a:off x="2052" y="2352"/>
                <a:ext cx="24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200" i="1">
                    <a:ea typeface="宋体" panose="02010600030101010101" pitchFamily="2" charset="-122"/>
                  </a:rPr>
                  <a:t>Q</a:t>
                </a:r>
                <a:r>
                  <a:rPr lang="en-US" altLang="zh-CN" sz="1200" baseline="-25000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101391" name="Text Box 12"/>
              <p:cNvSpPr txBox="1">
                <a:spLocks noChangeArrowheads="1"/>
              </p:cNvSpPr>
              <p:nvPr/>
            </p:nvSpPr>
            <p:spPr bwMode="auto">
              <a:xfrm>
                <a:off x="2184" y="2352"/>
                <a:ext cx="2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200" i="1">
                    <a:ea typeface="宋体" panose="02010600030101010101" pitchFamily="2" charset="-122"/>
                  </a:rPr>
                  <a:t>Q</a:t>
                </a:r>
                <a:r>
                  <a:rPr lang="en-US" altLang="zh-CN" sz="1200" baseline="-2500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101392" name="Text Box 13"/>
              <p:cNvSpPr txBox="1">
                <a:spLocks noChangeArrowheads="1"/>
              </p:cNvSpPr>
              <p:nvPr/>
            </p:nvSpPr>
            <p:spPr bwMode="auto">
              <a:xfrm>
                <a:off x="2316" y="2348"/>
                <a:ext cx="244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200" i="1">
                    <a:ea typeface="宋体" panose="02010600030101010101" pitchFamily="2" charset="-122"/>
                  </a:rPr>
                  <a:t>Q</a:t>
                </a:r>
                <a:r>
                  <a:rPr lang="en-US" altLang="zh-CN" sz="1200" baseline="-25000">
                    <a:ea typeface="宋体" panose="02010600030101010101" pitchFamily="2" charset="-122"/>
                  </a:rPr>
                  <a:t>2</a:t>
                </a:r>
              </a:p>
            </p:txBody>
          </p:sp>
          <p:sp>
            <p:nvSpPr>
              <p:cNvPr id="101393" name="Rectangle 14"/>
              <p:cNvSpPr>
                <a:spLocks noChangeArrowheads="1"/>
              </p:cNvSpPr>
              <p:nvPr/>
            </p:nvSpPr>
            <p:spPr bwMode="auto">
              <a:xfrm>
                <a:off x="1740" y="2344"/>
                <a:ext cx="6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zh-CN" sz="1200" i="1">
                    <a:solidFill>
                      <a:srgbClr val="000000"/>
                    </a:solidFill>
                    <a:latin typeface="Times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lang="en-US" altLang="zh-CN" sz="1200">
                  <a:ea typeface="宋体" panose="02010600030101010101" pitchFamily="2" charset="-122"/>
                </a:endParaRPr>
              </a:p>
            </p:txBody>
          </p:sp>
          <p:sp>
            <p:nvSpPr>
              <p:cNvPr id="101394" name="Text Box 15"/>
              <p:cNvSpPr txBox="1">
                <a:spLocks noChangeArrowheads="1"/>
              </p:cNvSpPr>
              <p:nvPr/>
            </p:nvSpPr>
            <p:spPr bwMode="auto">
              <a:xfrm>
                <a:off x="1632" y="1824"/>
                <a:ext cx="52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200">
                    <a:ea typeface="宋体" panose="02010600030101010101" pitchFamily="2" charset="-122"/>
                  </a:rPr>
                  <a:t>Counter 1</a:t>
                </a:r>
              </a:p>
            </p:txBody>
          </p:sp>
          <p:sp>
            <p:nvSpPr>
              <p:cNvPr id="101395" name="Text Box 16"/>
              <p:cNvSpPr txBox="1">
                <a:spLocks noChangeArrowheads="1"/>
              </p:cNvSpPr>
              <p:nvPr/>
            </p:nvSpPr>
            <p:spPr bwMode="auto">
              <a:xfrm>
                <a:off x="3360" y="1818"/>
                <a:ext cx="52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200">
                    <a:ea typeface="宋体" panose="02010600030101010101" pitchFamily="2" charset="-122"/>
                  </a:rPr>
                  <a:t>Counter 2</a:t>
                </a:r>
              </a:p>
            </p:txBody>
          </p:sp>
          <p:sp>
            <p:nvSpPr>
              <p:cNvPr id="101396" name="Rectangle 17"/>
              <p:cNvSpPr>
                <a:spLocks noChangeArrowheads="1"/>
              </p:cNvSpPr>
              <p:nvPr/>
            </p:nvSpPr>
            <p:spPr bwMode="auto">
              <a:xfrm>
                <a:off x="3456" y="2352"/>
                <a:ext cx="6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zh-CN" sz="1200" i="1">
                    <a:solidFill>
                      <a:srgbClr val="000000"/>
                    </a:solidFill>
                    <a:latin typeface="Times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lang="en-US" altLang="zh-CN" sz="1200">
                  <a:ea typeface="宋体" panose="02010600030101010101" pitchFamily="2" charset="-122"/>
                </a:endParaRPr>
              </a:p>
            </p:txBody>
          </p:sp>
          <p:sp>
            <p:nvSpPr>
              <p:cNvPr id="101397" name="Rectangle 18"/>
              <p:cNvSpPr>
                <a:spLocks noChangeArrowheads="1"/>
              </p:cNvSpPr>
              <p:nvPr/>
            </p:nvSpPr>
            <p:spPr bwMode="auto">
              <a:xfrm>
                <a:off x="1660" y="2050"/>
                <a:ext cx="3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zh-CN" sz="1200" i="1">
                    <a:solidFill>
                      <a:srgbClr val="000000"/>
                    </a:solidFill>
                    <a:latin typeface="Times" panose="02020603050405020304" pitchFamily="18" charset="0"/>
                    <a:ea typeface="宋体" panose="02010600030101010101" pitchFamily="2" charset="-122"/>
                  </a:rPr>
                  <a:t>CTEN</a:t>
                </a:r>
                <a:endParaRPr lang="en-US" altLang="zh-CN" sz="1200">
                  <a:ea typeface="宋体" panose="02010600030101010101" pitchFamily="2" charset="-122"/>
                </a:endParaRPr>
              </a:p>
            </p:txBody>
          </p:sp>
          <p:sp>
            <p:nvSpPr>
              <p:cNvPr id="101398" name="Rectangle 19"/>
              <p:cNvSpPr>
                <a:spLocks noChangeArrowheads="1"/>
              </p:cNvSpPr>
              <p:nvPr/>
            </p:nvSpPr>
            <p:spPr bwMode="auto">
              <a:xfrm>
                <a:off x="3360" y="2064"/>
                <a:ext cx="3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zh-CN" sz="1200" i="1">
                    <a:solidFill>
                      <a:srgbClr val="000000"/>
                    </a:solidFill>
                    <a:latin typeface="Times" panose="02020603050405020304" pitchFamily="18" charset="0"/>
                    <a:ea typeface="宋体" panose="02010600030101010101" pitchFamily="2" charset="-122"/>
                  </a:rPr>
                  <a:t>CTEN</a:t>
                </a:r>
                <a:endParaRPr lang="en-US" altLang="zh-CN" sz="1200">
                  <a:ea typeface="宋体" panose="02010600030101010101" pitchFamily="2" charset="-122"/>
                </a:endParaRPr>
              </a:p>
            </p:txBody>
          </p:sp>
          <p:sp>
            <p:nvSpPr>
              <p:cNvPr id="101399" name="Text Box 20"/>
              <p:cNvSpPr txBox="1">
                <a:spLocks noChangeArrowheads="1"/>
              </p:cNvSpPr>
              <p:nvPr/>
            </p:nvSpPr>
            <p:spPr bwMode="auto">
              <a:xfrm>
                <a:off x="1776" y="2160"/>
                <a:ext cx="76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400">
                    <a:ea typeface="宋体" panose="02010600030101010101" pitchFamily="2" charset="-122"/>
                  </a:rPr>
                  <a:t>CTR DIV 16</a:t>
                </a:r>
              </a:p>
            </p:txBody>
          </p:sp>
          <p:sp>
            <p:nvSpPr>
              <p:cNvPr id="101400" name="Text Box 21"/>
              <p:cNvSpPr txBox="1">
                <a:spLocks noChangeArrowheads="1"/>
              </p:cNvSpPr>
              <p:nvPr/>
            </p:nvSpPr>
            <p:spPr bwMode="auto">
              <a:xfrm>
                <a:off x="3600" y="2160"/>
                <a:ext cx="76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400">
                    <a:ea typeface="宋体" panose="02010600030101010101" pitchFamily="2" charset="-122"/>
                  </a:rPr>
                  <a:t>CTR DIV 16</a:t>
                </a:r>
              </a:p>
            </p:txBody>
          </p:sp>
          <p:sp>
            <p:nvSpPr>
              <p:cNvPr id="101401" name="Text Box 22"/>
              <p:cNvSpPr txBox="1">
                <a:spLocks noChangeArrowheads="1"/>
              </p:cNvSpPr>
              <p:nvPr/>
            </p:nvSpPr>
            <p:spPr bwMode="auto">
              <a:xfrm>
                <a:off x="2448" y="2352"/>
                <a:ext cx="24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200" i="1">
                    <a:ea typeface="宋体" panose="02010600030101010101" pitchFamily="2" charset="-122"/>
                  </a:rPr>
                  <a:t>Q</a:t>
                </a:r>
                <a:r>
                  <a:rPr lang="en-US" altLang="zh-CN" sz="1200" baseline="-25000">
                    <a:ea typeface="宋体" panose="02010600030101010101" pitchFamily="2" charset="-122"/>
                  </a:rPr>
                  <a:t>3</a:t>
                </a:r>
              </a:p>
            </p:txBody>
          </p:sp>
          <p:sp>
            <p:nvSpPr>
              <p:cNvPr id="101402" name="Text Box 23"/>
              <p:cNvSpPr txBox="1">
                <a:spLocks noChangeArrowheads="1"/>
              </p:cNvSpPr>
              <p:nvPr/>
            </p:nvSpPr>
            <p:spPr bwMode="auto">
              <a:xfrm>
                <a:off x="3792" y="2356"/>
                <a:ext cx="24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200" i="1">
                    <a:ea typeface="宋体" panose="02010600030101010101" pitchFamily="2" charset="-122"/>
                  </a:rPr>
                  <a:t>Q</a:t>
                </a:r>
                <a:r>
                  <a:rPr lang="en-US" altLang="zh-CN" sz="1200" baseline="-25000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101403" name="Text Box 24"/>
              <p:cNvSpPr txBox="1">
                <a:spLocks noChangeArrowheads="1"/>
              </p:cNvSpPr>
              <p:nvPr/>
            </p:nvSpPr>
            <p:spPr bwMode="auto">
              <a:xfrm>
                <a:off x="3924" y="2356"/>
                <a:ext cx="2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200" i="1">
                    <a:ea typeface="宋体" panose="02010600030101010101" pitchFamily="2" charset="-122"/>
                  </a:rPr>
                  <a:t>Q</a:t>
                </a:r>
                <a:r>
                  <a:rPr lang="en-US" altLang="zh-CN" sz="1200" baseline="-2500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101404" name="Text Box 25"/>
              <p:cNvSpPr txBox="1">
                <a:spLocks noChangeArrowheads="1"/>
              </p:cNvSpPr>
              <p:nvPr/>
            </p:nvSpPr>
            <p:spPr bwMode="auto">
              <a:xfrm>
                <a:off x="4056" y="2352"/>
                <a:ext cx="244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200" i="1">
                    <a:ea typeface="宋体" panose="02010600030101010101" pitchFamily="2" charset="-122"/>
                  </a:rPr>
                  <a:t>Q</a:t>
                </a:r>
                <a:r>
                  <a:rPr lang="en-US" altLang="zh-CN" sz="1200" baseline="-25000">
                    <a:ea typeface="宋体" panose="02010600030101010101" pitchFamily="2" charset="-122"/>
                  </a:rPr>
                  <a:t>2</a:t>
                </a:r>
              </a:p>
            </p:txBody>
          </p:sp>
          <p:sp>
            <p:nvSpPr>
              <p:cNvPr id="101405" name="Text Box 26"/>
              <p:cNvSpPr txBox="1">
                <a:spLocks noChangeArrowheads="1"/>
              </p:cNvSpPr>
              <p:nvPr/>
            </p:nvSpPr>
            <p:spPr bwMode="auto">
              <a:xfrm>
                <a:off x="4188" y="2356"/>
                <a:ext cx="24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200" i="1">
                    <a:ea typeface="宋体" panose="02010600030101010101" pitchFamily="2" charset="-122"/>
                  </a:rPr>
                  <a:t>Q</a:t>
                </a:r>
                <a:r>
                  <a:rPr lang="en-US" altLang="zh-CN" sz="1200" baseline="-25000">
                    <a:ea typeface="宋体" panose="02010600030101010101" pitchFamily="2" charset="-122"/>
                  </a:rPr>
                  <a:t>3</a:t>
                </a:r>
              </a:p>
            </p:txBody>
          </p:sp>
          <p:sp>
            <p:nvSpPr>
              <p:cNvPr id="101406" name="Rectangle 27"/>
              <p:cNvSpPr>
                <a:spLocks noChangeArrowheads="1"/>
              </p:cNvSpPr>
              <p:nvPr/>
            </p:nvSpPr>
            <p:spPr bwMode="auto">
              <a:xfrm>
                <a:off x="2544" y="2064"/>
                <a:ext cx="22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zh-CN" sz="1200" i="1">
                    <a:solidFill>
                      <a:srgbClr val="000000"/>
                    </a:solidFill>
                    <a:latin typeface="Times" panose="02020603050405020304" pitchFamily="18" charset="0"/>
                    <a:ea typeface="宋体" panose="02010600030101010101" pitchFamily="2" charset="-122"/>
                  </a:rPr>
                  <a:t>TC</a:t>
                </a:r>
                <a:endParaRPr lang="en-US" altLang="zh-CN" sz="1200">
                  <a:ea typeface="宋体" panose="02010600030101010101" pitchFamily="2" charset="-122"/>
                </a:endParaRPr>
              </a:p>
            </p:txBody>
          </p:sp>
          <p:sp>
            <p:nvSpPr>
              <p:cNvPr id="101407" name="Rectangle 28"/>
              <p:cNvSpPr>
                <a:spLocks noChangeArrowheads="1"/>
              </p:cNvSpPr>
              <p:nvPr/>
            </p:nvSpPr>
            <p:spPr bwMode="auto">
              <a:xfrm>
                <a:off x="4272" y="2064"/>
                <a:ext cx="22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zh-CN" sz="1200" i="1">
                    <a:solidFill>
                      <a:srgbClr val="000000"/>
                    </a:solidFill>
                    <a:latin typeface="Times" panose="02020603050405020304" pitchFamily="18" charset="0"/>
                    <a:ea typeface="宋体" panose="02010600030101010101" pitchFamily="2" charset="-122"/>
                  </a:rPr>
                  <a:t>TC</a:t>
                </a:r>
                <a:endParaRPr lang="en-US" altLang="zh-CN" sz="1200">
                  <a:ea typeface="宋体" panose="02010600030101010101" pitchFamily="2" charset="-122"/>
                </a:endParaRPr>
              </a:p>
            </p:txBody>
          </p:sp>
          <p:sp>
            <p:nvSpPr>
              <p:cNvPr id="101408" name="Text Box 29"/>
              <p:cNvSpPr txBox="1">
                <a:spLocks noChangeArrowheads="1"/>
              </p:cNvSpPr>
              <p:nvPr/>
            </p:nvSpPr>
            <p:spPr bwMode="auto">
              <a:xfrm>
                <a:off x="1296" y="2496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33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solidFill>
                      <a:srgbClr val="FF0000"/>
                    </a:solidFill>
                    <a:ea typeface="宋体" panose="02010600030101010101" pitchFamily="2" charset="-122"/>
                  </a:rPr>
                  <a:t>f</a:t>
                </a:r>
                <a:r>
                  <a:rPr lang="en-US" altLang="zh-CN" sz="1400" baseline="-25000">
                    <a:solidFill>
                      <a:srgbClr val="FF0000"/>
                    </a:solidFill>
                    <a:ea typeface="宋体" panose="02010600030101010101" pitchFamily="2" charset="-122"/>
                  </a:rPr>
                  <a:t>in</a:t>
                </a:r>
              </a:p>
            </p:txBody>
          </p:sp>
        </p:grpSp>
      </p:grpSp>
      <p:sp>
        <p:nvSpPr>
          <p:cNvPr id="101383" name="Rectangle 30"/>
          <p:cNvSpPr>
            <a:spLocks noChangeArrowheads="1"/>
          </p:cNvSpPr>
          <p:nvPr/>
        </p:nvSpPr>
        <p:spPr bwMode="auto">
          <a:xfrm>
            <a:off x="6248400" y="4714875"/>
            <a:ext cx="4572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1384" name="Rectangle 31"/>
          <p:cNvSpPr>
            <a:spLocks noChangeArrowheads="1"/>
          </p:cNvSpPr>
          <p:nvPr/>
        </p:nvSpPr>
        <p:spPr bwMode="auto">
          <a:xfrm>
            <a:off x="8763000" y="4943475"/>
            <a:ext cx="4572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1385" name="Text Box 32"/>
          <p:cNvSpPr txBox="1">
            <a:spLocks noChangeArrowheads="1"/>
          </p:cNvSpPr>
          <p:nvPr/>
        </p:nvSpPr>
        <p:spPr bwMode="auto">
          <a:xfrm>
            <a:off x="8534400" y="4813300"/>
            <a:ext cx="609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400" i="1">
                <a:solidFill>
                  <a:srgbClr val="FF3300"/>
                </a:solidFill>
                <a:ea typeface="宋体" panose="02010600030101010101" pitchFamily="2" charset="-122"/>
              </a:rPr>
              <a:t>f</a:t>
            </a:r>
            <a:r>
              <a:rPr lang="en-US" altLang="zh-CN" sz="1400" i="1" baseline="-25000">
                <a:solidFill>
                  <a:srgbClr val="FF3300"/>
                </a:solidFill>
                <a:ea typeface="宋体" panose="02010600030101010101" pitchFamily="2" charset="-122"/>
              </a:rPr>
              <a:t>out</a:t>
            </a:r>
          </a:p>
        </p:txBody>
      </p:sp>
      <p:sp>
        <p:nvSpPr>
          <p:cNvPr id="33" name="圆角矩形 32"/>
          <p:cNvSpPr/>
          <p:nvPr/>
        </p:nvSpPr>
        <p:spPr bwMode="auto">
          <a:xfrm>
            <a:off x="9708776" y="2476180"/>
            <a:ext cx="914400" cy="9144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/>
              <a:t>d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ChangeArrowheads="1"/>
          </p:cNvSpPr>
          <p:nvPr/>
        </p:nvSpPr>
        <p:spPr bwMode="auto">
          <a:xfrm>
            <a:off x="4724400" y="1981200"/>
            <a:ext cx="2819400" cy="3429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427" name="Text Box 8"/>
          <p:cNvSpPr txBox="1">
            <a:spLocks noChangeArrowheads="1"/>
          </p:cNvSpPr>
          <p:nvPr/>
        </p:nvSpPr>
        <p:spPr bwMode="auto">
          <a:xfrm>
            <a:off x="5181600" y="2057400"/>
            <a:ext cx="18288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Answers: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1.  a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2.  d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3.  c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4.  d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5.  b</a:t>
            </a:r>
          </a:p>
        </p:txBody>
      </p:sp>
      <p:sp>
        <p:nvSpPr>
          <p:cNvPr id="103428" name="Text Box 9"/>
          <p:cNvSpPr txBox="1">
            <a:spLocks noChangeArrowheads="1"/>
          </p:cNvSpPr>
          <p:nvPr/>
        </p:nvSpPr>
        <p:spPr bwMode="auto">
          <a:xfrm>
            <a:off x="6324600" y="2590800"/>
            <a:ext cx="17526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6.  c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7.  a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8.  b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9.  b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10. d</a:t>
            </a:r>
          </a:p>
          <a:p>
            <a:pPr eaLnBrk="1" hangingPunct="1">
              <a:spcBef>
                <a:spcPct val="5000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03429" name="WordArt 10" descr="White marble"/>
          <p:cNvSpPr>
            <a:spLocks noChangeArrowheads="1" noChangeShapeType="1" noTextEdit="1"/>
          </p:cNvSpPr>
          <p:nvPr/>
        </p:nvSpPr>
        <p:spPr bwMode="auto">
          <a:xfrm>
            <a:off x="5410200" y="381000"/>
            <a:ext cx="13716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  <a:contourClr>
                <a:srgbClr val="FFFFFF"/>
              </a:contourClr>
            </a:sp3d>
          </a:bodyPr>
          <a:lstStyle/>
          <a:p>
            <a:pPr algn="ctr"/>
            <a:r>
              <a:rPr lang="en-US" altLang="zh-CN" sz="3600" kern="10">
                <a:ln w="9525">
                  <a:round/>
                  <a:headEnd/>
                  <a:tailEnd/>
                </a:ln>
                <a:blipFill dpi="0" rotWithShape="0">
                  <a:blip r:embed="rId3"/>
                  <a:srcRect/>
                  <a:tile tx="0" ty="0" sx="100000" sy="100000" flip="none" algn="tl"/>
                </a:blipFill>
                <a:cs typeface="Times New Roman" panose="02020603050405020304" pitchFamily="18" charset="0"/>
              </a:rPr>
              <a:t>Quiz</a:t>
            </a:r>
            <a:endParaRPr lang="zh-CN" altLang="en-US" sz="3600" kern="10">
              <a:ln w="9525">
                <a:round/>
                <a:headEnd/>
                <a:tailEnd/>
              </a:ln>
              <a:blipFill dpi="0" rotWithShape="0">
                <a:blip r:embed="rId3"/>
                <a:srcRect/>
                <a:tile tx="0" ty="0" sx="100000" sy="100000" flip="none" algn="tl"/>
              </a:blip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split orient="vert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/>
              <a:t>HOMEWORK</a:t>
            </a:r>
            <a:endParaRPr lang="zh-CN" altLang="en-US" sz="36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52600"/>
            <a:ext cx="10591800" cy="44243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1. Design a modulu-13 binary counter.</a:t>
            </a:r>
          </a:p>
          <a:p>
            <a:pPr lvl="1">
              <a:lnSpc>
                <a:spcPct val="150000"/>
              </a:lnSpc>
            </a:pPr>
            <a:r>
              <a:rPr lang="en-US" altLang="zh-CN" sz="2800" b="1" dirty="0"/>
              <a:t>1) asynchronous</a:t>
            </a:r>
          </a:p>
          <a:p>
            <a:pPr lvl="1">
              <a:lnSpc>
                <a:spcPct val="150000"/>
              </a:lnSpc>
            </a:pPr>
            <a:r>
              <a:rPr lang="en-US" altLang="zh-CN" sz="2800" b="1" dirty="0"/>
              <a:t>2) synchronous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2. Design a synchronous counter to produce the 3-bit gray code sequences:000,001,011,010,110,111,101,100,000…</a:t>
            </a:r>
          </a:p>
        </p:txBody>
      </p:sp>
    </p:spTree>
    <p:extLst>
      <p:ext uri="{BB962C8B-B14F-4D97-AF65-F5344CB8AC3E}">
        <p14:creationId xmlns:p14="http://schemas.microsoft.com/office/powerpoint/2010/main" val="3820957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46"/>
          <p:cNvGrpSpPr>
            <a:grpSpLocks/>
          </p:cNvGrpSpPr>
          <p:nvPr/>
        </p:nvGrpSpPr>
        <p:grpSpPr bwMode="auto">
          <a:xfrm>
            <a:off x="1600200" y="3502025"/>
            <a:ext cx="8281988" cy="2670175"/>
            <a:chOff x="1246" y="2256"/>
            <a:chExt cx="3458" cy="1302"/>
          </a:xfrm>
        </p:grpSpPr>
        <p:graphicFrame>
          <p:nvGraphicFramePr>
            <p:cNvPr id="24583" name="Object 17"/>
            <p:cNvGraphicFramePr>
              <a:graphicFrameLocks noChangeAspect="1"/>
            </p:cNvGraphicFramePr>
            <p:nvPr/>
          </p:nvGraphicFramePr>
          <p:xfrm>
            <a:off x="1488" y="2256"/>
            <a:ext cx="3216" cy="1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3" imgW="4248000" imgH="1698120" progId="">
                    <p:embed/>
                  </p:oleObj>
                </mc:Choice>
                <mc:Fallback>
                  <p:oleObj name="CorelDRAW" r:id="rId3" imgW="4248000" imgH="1698120" progId="">
                    <p:embed/>
                    <p:pic>
                      <p:nvPicPr>
                        <p:cNvPr id="0" name="Picture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2256"/>
                          <a:ext cx="3216" cy="1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4" name="Rectangle 20"/>
            <p:cNvSpPr>
              <a:spLocks noChangeArrowheads="1"/>
            </p:cNvSpPr>
            <p:nvPr/>
          </p:nvSpPr>
          <p:spPr bwMode="auto">
            <a:xfrm>
              <a:off x="1307" y="2915"/>
              <a:ext cx="248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CLK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24585" name="Rectangle 21"/>
            <p:cNvSpPr>
              <a:spLocks noChangeArrowheads="1"/>
            </p:cNvSpPr>
            <p:nvPr/>
          </p:nvSpPr>
          <p:spPr bwMode="auto">
            <a:xfrm>
              <a:off x="1726" y="3139"/>
              <a:ext cx="131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4586" name="Rectangle 22"/>
            <p:cNvSpPr>
              <a:spLocks noChangeArrowheads="1"/>
            </p:cNvSpPr>
            <p:nvPr/>
          </p:nvSpPr>
          <p:spPr bwMode="auto">
            <a:xfrm>
              <a:off x="1750" y="2667"/>
              <a:ext cx="101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4587" name="Text Box 26"/>
            <p:cNvSpPr txBox="1">
              <a:spLocks noChangeArrowheads="1"/>
            </p:cNvSpPr>
            <p:nvPr/>
          </p:nvSpPr>
          <p:spPr bwMode="auto">
            <a:xfrm>
              <a:off x="1994" y="2523"/>
              <a:ext cx="33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4588" name="Rectangle 27"/>
            <p:cNvSpPr>
              <a:spLocks noChangeArrowheads="1"/>
            </p:cNvSpPr>
            <p:nvPr/>
          </p:nvSpPr>
          <p:spPr bwMode="auto">
            <a:xfrm>
              <a:off x="1797" y="2915"/>
              <a:ext cx="87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24589" name="Rectangle 28"/>
            <p:cNvSpPr>
              <a:spLocks noChangeArrowheads="1"/>
            </p:cNvSpPr>
            <p:nvPr/>
          </p:nvSpPr>
          <p:spPr bwMode="auto">
            <a:xfrm>
              <a:off x="2480" y="2915"/>
              <a:ext cx="87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24590" name="Rectangle 29"/>
            <p:cNvSpPr>
              <a:spLocks noChangeArrowheads="1"/>
            </p:cNvSpPr>
            <p:nvPr/>
          </p:nvSpPr>
          <p:spPr bwMode="auto">
            <a:xfrm>
              <a:off x="3141" y="2915"/>
              <a:ext cx="87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24591" name="Rectangle 30"/>
            <p:cNvSpPr>
              <a:spLocks noChangeArrowheads="1"/>
            </p:cNvSpPr>
            <p:nvPr/>
          </p:nvSpPr>
          <p:spPr bwMode="auto">
            <a:xfrm>
              <a:off x="2427" y="2667"/>
              <a:ext cx="101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4592" name="Rectangle 31"/>
            <p:cNvSpPr>
              <a:spLocks noChangeArrowheads="1"/>
            </p:cNvSpPr>
            <p:nvPr/>
          </p:nvSpPr>
          <p:spPr bwMode="auto">
            <a:xfrm>
              <a:off x="3099" y="2667"/>
              <a:ext cx="101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4593" name="Rectangle 32"/>
            <p:cNvSpPr>
              <a:spLocks noChangeArrowheads="1"/>
            </p:cNvSpPr>
            <p:nvPr/>
          </p:nvSpPr>
          <p:spPr bwMode="auto">
            <a:xfrm>
              <a:off x="2426" y="3139"/>
              <a:ext cx="131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4594" name="Rectangle 33"/>
            <p:cNvSpPr>
              <a:spLocks noChangeArrowheads="1"/>
            </p:cNvSpPr>
            <p:nvPr/>
          </p:nvSpPr>
          <p:spPr bwMode="auto">
            <a:xfrm>
              <a:off x="3098" y="3139"/>
              <a:ext cx="131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4595" name="Text Box 34"/>
            <p:cNvSpPr txBox="1">
              <a:spLocks noChangeArrowheads="1"/>
            </p:cNvSpPr>
            <p:nvPr/>
          </p:nvSpPr>
          <p:spPr bwMode="auto">
            <a:xfrm>
              <a:off x="2678" y="2523"/>
              <a:ext cx="33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 dirty="0" err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 err="1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  <a:endParaRPr lang="en-US" altLang="zh-CN" sz="2000" baseline="-25000" dirty="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4596" name="Text Box 35"/>
            <p:cNvSpPr txBox="1">
              <a:spLocks noChangeArrowheads="1"/>
            </p:cNvSpPr>
            <p:nvPr/>
          </p:nvSpPr>
          <p:spPr bwMode="auto">
            <a:xfrm>
              <a:off x="3360" y="2523"/>
              <a:ext cx="33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4597" name="Rectangle 39"/>
            <p:cNvSpPr>
              <a:spLocks noChangeArrowheads="1"/>
            </p:cNvSpPr>
            <p:nvPr/>
          </p:nvSpPr>
          <p:spPr bwMode="auto">
            <a:xfrm>
              <a:off x="1246" y="2400"/>
              <a:ext cx="328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dirty="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HIGH</a:t>
              </a:r>
              <a:endParaRPr lang="en-US" altLang="zh-CN" sz="2000" dirty="0">
                <a:ea typeface="宋体" panose="02010600030101010101" pitchFamily="2" charset="-122"/>
              </a:endParaRPr>
            </a:p>
          </p:txBody>
        </p:sp>
        <p:sp>
          <p:nvSpPr>
            <p:cNvPr id="24598" name="Rectangle 42"/>
            <p:cNvSpPr>
              <a:spLocks noChangeArrowheads="1"/>
            </p:cNvSpPr>
            <p:nvPr/>
          </p:nvSpPr>
          <p:spPr bwMode="auto">
            <a:xfrm>
              <a:off x="3801" y="2915"/>
              <a:ext cx="87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24599" name="Rectangle 43"/>
            <p:cNvSpPr>
              <a:spLocks noChangeArrowheads="1"/>
            </p:cNvSpPr>
            <p:nvPr/>
          </p:nvSpPr>
          <p:spPr bwMode="auto">
            <a:xfrm>
              <a:off x="3759" y="2667"/>
              <a:ext cx="101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4600" name="Rectangle 44"/>
            <p:cNvSpPr>
              <a:spLocks noChangeArrowheads="1"/>
            </p:cNvSpPr>
            <p:nvPr/>
          </p:nvSpPr>
          <p:spPr bwMode="auto">
            <a:xfrm>
              <a:off x="3758" y="3139"/>
              <a:ext cx="131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4601" name="Text Box 45"/>
            <p:cNvSpPr txBox="1">
              <a:spLocks noChangeArrowheads="1"/>
            </p:cNvSpPr>
            <p:nvPr/>
          </p:nvSpPr>
          <p:spPr bwMode="auto">
            <a:xfrm>
              <a:off x="4028" y="2518"/>
              <a:ext cx="33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 dirty="0" err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 err="1">
                  <a:solidFill>
                    <a:srgbClr val="FF0000"/>
                  </a:solidFill>
                  <a:ea typeface="宋体" panose="02010600030101010101" pitchFamily="2" charset="-122"/>
                </a:rPr>
                <a:t>3</a:t>
              </a:r>
              <a:endParaRPr lang="en-US" altLang="zh-CN" sz="2000" baseline="-25000" dirty="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6" name="椭圆 45"/>
          <p:cNvSpPr>
            <a:spLocks noChangeArrowheads="1"/>
          </p:cNvSpPr>
          <p:nvPr/>
        </p:nvSpPr>
        <p:spPr bwMode="auto">
          <a:xfrm>
            <a:off x="8629017" y="3199079"/>
            <a:ext cx="1143000" cy="957263"/>
          </a:xfrm>
          <a:prstGeom prst="ellipse">
            <a:avLst/>
          </a:prstGeom>
          <a:noFill/>
          <a:ln w="2540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>
            <a:spLocks noChangeArrowheads="1"/>
          </p:cNvSpPr>
          <p:nvPr/>
        </p:nvSpPr>
        <p:spPr bwMode="auto">
          <a:xfrm>
            <a:off x="10012205" y="3566363"/>
            <a:ext cx="1228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WHY</a:t>
            </a:r>
            <a:r>
              <a:rPr lang="zh-CN" altLang="en-US" dirty="0">
                <a:ea typeface="宋体" panose="02010600030101010101" pitchFamily="2" charset="-122"/>
              </a:rPr>
              <a:t>？</a:t>
            </a:r>
          </a:p>
        </p:txBody>
      </p:sp>
      <p:sp>
        <p:nvSpPr>
          <p:cNvPr id="24581" name="文本框 47"/>
          <p:cNvSpPr txBox="1">
            <a:spLocks noChangeArrowheads="1"/>
          </p:cNvSpPr>
          <p:nvPr/>
        </p:nvSpPr>
        <p:spPr bwMode="auto">
          <a:xfrm>
            <a:off x="673101" y="452796"/>
            <a:ext cx="10668000" cy="954088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One way to truncate the sequence is to decode ten (1010) with an active-low output.</a:t>
            </a:r>
            <a:endParaRPr lang="zh-CN" altLang="en-US" sz="2800" b="1" dirty="0">
              <a:ea typeface="宋体" panose="02010600030101010101" pitchFamily="2" charset="-122"/>
            </a:endParaRPr>
          </a:p>
        </p:txBody>
      </p:sp>
      <p:sp>
        <p:nvSpPr>
          <p:cNvPr id="49" name="文本框 48"/>
          <p:cNvSpPr txBox="1">
            <a:spLocks noChangeArrowheads="1"/>
          </p:cNvSpPr>
          <p:nvPr/>
        </p:nvSpPr>
        <p:spPr bwMode="auto">
          <a:xfrm>
            <a:off x="688764" y="1519596"/>
            <a:ext cx="10649964" cy="1384995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Partial Decoding(</a:t>
            </a:r>
            <a:r>
              <a:rPr lang="zh-CN" altLang="en-US" sz="2800" b="1" dirty="0">
                <a:solidFill>
                  <a:srgbClr val="FF0000"/>
                </a:solidFill>
                <a:ea typeface="宋体" panose="02010600030101010101" pitchFamily="2" charset="-122"/>
              </a:rPr>
              <a:t>部分译码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):</a:t>
            </a:r>
            <a:r>
              <a:rPr lang="en-US" altLang="zh-CN" sz="2800" b="1" dirty="0">
                <a:ea typeface="宋体" panose="02010600030101010101" pitchFamily="2" charset="-122"/>
              </a:rPr>
              <a:t> the two unique states(</a:t>
            </a:r>
            <a:r>
              <a:rPr lang="en-US" altLang="zh-CN" sz="2800" b="1" dirty="0" err="1">
                <a:ea typeface="宋体" panose="02010600030101010101" pitchFamily="2" charset="-122"/>
              </a:rPr>
              <a:t>Q1</a:t>
            </a:r>
            <a:r>
              <a:rPr lang="en-US" altLang="zh-CN" sz="2800" b="1" dirty="0">
                <a:ea typeface="宋体" panose="02010600030101010101" pitchFamily="2" charset="-122"/>
              </a:rPr>
              <a:t>=1 and </a:t>
            </a:r>
            <a:r>
              <a:rPr lang="en-US" altLang="zh-CN" sz="2800" b="1" dirty="0" err="1">
                <a:ea typeface="宋体" panose="02010600030101010101" pitchFamily="2" charset="-122"/>
              </a:rPr>
              <a:t>Q3</a:t>
            </a:r>
            <a:r>
              <a:rPr lang="en-US" altLang="zh-CN" sz="2800" b="1" dirty="0">
                <a:ea typeface="宋体" panose="02010600030101010101" pitchFamily="2" charset="-122"/>
              </a:rPr>
              <a:t>=1) are sufficient to decode the count of ten.</a:t>
            </a:r>
            <a:r>
              <a:rPr lang="zh-CN" altLang="en-US" sz="2800" b="1" dirty="0">
                <a:ea typeface="宋体" panose="02010600030101010101" pitchFamily="2" charset="-122"/>
              </a:rPr>
              <a:t>（</a:t>
            </a:r>
            <a:r>
              <a:rPr lang="en-US" altLang="zh-CN" sz="2800" b="1" dirty="0">
                <a:ea typeface="宋体" panose="02010600030101010101" pitchFamily="2" charset="-122"/>
              </a:rPr>
              <a:t>Verify it with K-map)</a:t>
            </a:r>
            <a:endParaRPr lang="zh-CN" altLang="en-US" sz="2800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3467100" y="674400"/>
            <a:ext cx="5627438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FFFF99"/>
                </a:solidFill>
                <a:ea typeface="宋体" panose="02010600030101010101" pitchFamily="2" charset="-122"/>
              </a:rPr>
              <a:t>Asynchronous Decade Counter</a:t>
            </a: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143000" y="1583324"/>
            <a:ext cx="10134600" cy="954107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When </a:t>
            </a:r>
            <a:r>
              <a:rPr lang="en-US" altLang="zh-CN" sz="2800" b="1" i="1" dirty="0" err="1">
                <a:ea typeface="宋体" panose="02010600030101010101" pitchFamily="2" charset="-122"/>
              </a:rPr>
              <a:t>Q</a:t>
            </a:r>
            <a:r>
              <a:rPr lang="en-US" altLang="zh-CN" sz="2800" b="1" baseline="-25000" dirty="0" err="1">
                <a:ea typeface="宋体" panose="02010600030101010101" pitchFamily="2" charset="-122"/>
              </a:rPr>
              <a:t>1</a:t>
            </a:r>
            <a:r>
              <a:rPr lang="en-US" altLang="zh-CN" sz="2800" b="1" dirty="0">
                <a:ea typeface="宋体" panose="02010600030101010101" pitchFamily="2" charset="-122"/>
              </a:rPr>
              <a:t> and </a:t>
            </a:r>
            <a:r>
              <a:rPr lang="en-US" altLang="zh-CN" sz="2800" b="1" i="1" dirty="0" err="1">
                <a:ea typeface="宋体" panose="02010600030101010101" pitchFamily="2" charset="-122"/>
              </a:rPr>
              <a:t>Q</a:t>
            </a:r>
            <a:r>
              <a:rPr lang="en-US" altLang="zh-CN" sz="2800" b="1" baseline="-25000" dirty="0" err="1">
                <a:ea typeface="宋体" panose="02010600030101010101" pitchFamily="2" charset="-122"/>
              </a:rPr>
              <a:t>3</a:t>
            </a:r>
            <a:r>
              <a:rPr lang="en-US" altLang="zh-CN" sz="2800" b="1" dirty="0">
                <a:ea typeface="宋体" panose="02010600030101010101" pitchFamily="2" charset="-122"/>
              </a:rPr>
              <a:t> are HIGH together, the counter is cleared by a “glitch(</a:t>
            </a:r>
            <a:r>
              <a:rPr lang="zh-CN" altLang="en-US" sz="2800" b="1" dirty="0">
                <a:ea typeface="宋体" panose="02010600030101010101" pitchFamily="2" charset="-122"/>
              </a:rPr>
              <a:t>毛刺</a:t>
            </a:r>
            <a:r>
              <a:rPr lang="en-US" altLang="zh-CN" sz="2800" b="1" dirty="0">
                <a:ea typeface="宋体" panose="02010600030101010101" pitchFamily="2" charset="-122"/>
              </a:rPr>
              <a:t>)” on the </a:t>
            </a:r>
            <a:r>
              <a:rPr lang="en-US" altLang="zh-CN" sz="2800" b="1" i="1" dirty="0">
                <a:ea typeface="宋体" panose="02010600030101010101" pitchFamily="2" charset="-122"/>
              </a:rPr>
              <a:t>CLR</a:t>
            </a:r>
            <a:r>
              <a:rPr lang="en-US" altLang="zh-CN" sz="2800" b="1" dirty="0">
                <a:ea typeface="宋体" panose="02010600030101010101" pitchFamily="2" charset="-122"/>
              </a:rPr>
              <a:t> line. </a:t>
            </a:r>
          </a:p>
        </p:txBody>
      </p:sp>
      <p:sp>
        <p:nvSpPr>
          <p:cNvPr id="26637" name="Line 37"/>
          <p:cNvSpPr>
            <a:spLocks noChangeShapeType="1"/>
          </p:cNvSpPr>
          <p:nvPr/>
        </p:nvSpPr>
        <p:spPr bwMode="auto">
          <a:xfrm>
            <a:off x="5334000" y="2209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0049E85-9742-48A9-994A-38677520671F}"/>
              </a:ext>
            </a:extLst>
          </p:cNvPr>
          <p:cNvGrpSpPr/>
          <p:nvPr/>
        </p:nvGrpSpPr>
        <p:grpSpPr>
          <a:xfrm>
            <a:off x="1600200" y="2971800"/>
            <a:ext cx="9220200" cy="3532267"/>
            <a:chOff x="3048000" y="2878138"/>
            <a:chExt cx="6248400" cy="3186719"/>
          </a:xfrm>
        </p:grpSpPr>
        <p:graphicFrame>
          <p:nvGraphicFramePr>
            <p:cNvPr id="266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9313283"/>
                </p:ext>
              </p:extLst>
            </p:nvPr>
          </p:nvGraphicFramePr>
          <p:xfrm>
            <a:off x="3657600" y="2878138"/>
            <a:ext cx="5638800" cy="3065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4" imgW="4215600" imgH="2262960" progId="">
                    <p:embed/>
                  </p:oleObj>
                </mc:Choice>
                <mc:Fallback>
                  <p:oleObj name="CorelDRAW" r:id="rId4" imgW="4215600" imgH="2262960" progId="">
                    <p:embed/>
                    <p:pic>
                      <p:nvPicPr>
                        <p:cNvPr id="0" name="Picture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7600" y="2878138"/>
                          <a:ext cx="5638800" cy="3065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31" name="Rectangle 30"/>
            <p:cNvSpPr>
              <a:spLocks noChangeArrowheads="1"/>
            </p:cNvSpPr>
            <p:nvPr/>
          </p:nvSpPr>
          <p:spPr bwMode="auto">
            <a:xfrm>
              <a:off x="3122613" y="2922589"/>
              <a:ext cx="329159" cy="277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CLK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26632" name="Text Box 31"/>
            <p:cNvSpPr txBox="1">
              <a:spLocks noChangeArrowheads="1"/>
            </p:cNvSpPr>
            <p:nvPr/>
          </p:nvSpPr>
          <p:spPr bwMode="auto">
            <a:xfrm>
              <a:off x="3200400" y="3259138"/>
              <a:ext cx="533400" cy="3609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6633" name="Text Box 32"/>
            <p:cNvSpPr txBox="1">
              <a:spLocks noChangeArrowheads="1"/>
            </p:cNvSpPr>
            <p:nvPr/>
          </p:nvSpPr>
          <p:spPr bwMode="auto">
            <a:xfrm>
              <a:off x="3200400" y="3760788"/>
              <a:ext cx="533400" cy="3609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6634" name="Text Box 33"/>
            <p:cNvSpPr txBox="1">
              <a:spLocks noChangeArrowheads="1"/>
            </p:cNvSpPr>
            <p:nvPr/>
          </p:nvSpPr>
          <p:spPr bwMode="auto">
            <a:xfrm>
              <a:off x="3200400" y="4294188"/>
              <a:ext cx="533400" cy="3609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6635" name="Text Box 34"/>
            <p:cNvSpPr txBox="1">
              <a:spLocks noChangeArrowheads="1"/>
            </p:cNvSpPr>
            <p:nvPr/>
          </p:nvSpPr>
          <p:spPr bwMode="auto">
            <a:xfrm>
              <a:off x="3200400" y="4827588"/>
              <a:ext cx="533400" cy="3609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6636" name="Text Box 35"/>
            <p:cNvSpPr txBox="1">
              <a:spLocks noChangeArrowheads="1"/>
            </p:cNvSpPr>
            <p:nvPr/>
          </p:nvSpPr>
          <p:spPr bwMode="auto">
            <a:xfrm>
              <a:off x="3048000" y="5437188"/>
              <a:ext cx="685800" cy="3609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CLR</a:t>
              </a:r>
              <a:endParaRPr lang="en-US" altLang="zh-CN" sz="2000" baseline="-2500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6638" name="Line 41"/>
            <p:cNvSpPr>
              <a:spLocks noChangeShapeType="1"/>
            </p:cNvSpPr>
            <p:nvPr/>
          </p:nvSpPr>
          <p:spPr bwMode="auto">
            <a:xfrm>
              <a:off x="3179763" y="5508625"/>
              <a:ext cx="3048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26639" name="Text Box 42"/>
            <p:cNvSpPr txBox="1">
              <a:spLocks noChangeArrowheads="1"/>
            </p:cNvSpPr>
            <p:nvPr/>
          </p:nvSpPr>
          <p:spPr bwMode="auto">
            <a:xfrm>
              <a:off x="8026401" y="3695700"/>
              <a:ext cx="696913" cy="3609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  <a:ea typeface="宋体" panose="02010600030101010101" pitchFamily="2" charset="-122"/>
                </a:rPr>
                <a:t>Glitch</a:t>
              </a:r>
            </a:p>
          </p:txBody>
        </p:sp>
        <p:sp>
          <p:nvSpPr>
            <p:cNvPr id="26640" name="Text Box 43"/>
            <p:cNvSpPr txBox="1">
              <a:spLocks noChangeArrowheads="1"/>
            </p:cNvSpPr>
            <p:nvPr/>
          </p:nvSpPr>
          <p:spPr bwMode="auto">
            <a:xfrm>
              <a:off x="8077201" y="5703888"/>
              <a:ext cx="696913" cy="3609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  <a:ea typeface="宋体" panose="02010600030101010101" pitchFamily="2" charset="-122"/>
                </a:rPr>
                <a:t>Glitch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ChangeArrowheads="1"/>
          </p:cNvSpPr>
          <p:nvPr/>
        </p:nvSpPr>
        <p:spPr bwMode="auto">
          <a:xfrm>
            <a:off x="1981200" y="415380"/>
            <a:ext cx="8838253" cy="1077218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Quick design a asynchronous module-K counter: </a:t>
            </a:r>
          </a:p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Counting from 0 to K</a:t>
            </a:r>
          </a:p>
        </p:txBody>
      </p:sp>
      <p:sp>
        <p:nvSpPr>
          <p:cNvPr id="28675" name="文本框 5"/>
          <p:cNvSpPr txBox="1">
            <a:spLocks noChangeArrowheads="1"/>
          </p:cNvSpPr>
          <p:nvPr/>
        </p:nvSpPr>
        <p:spPr bwMode="auto">
          <a:xfrm>
            <a:off x="922112" y="2448580"/>
            <a:ext cx="7383688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800" b="1" dirty="0">
                <a:ea typeface="宋体" panose="02010600030101010101" pitchFamily="2" charset="-122"/>
              </a:rPr>
              <a:t>2. Decide the number of flip-flops: </a:t>
            </a:r>
            <a:r>
              <a:rPr lang="en-US" altLang="zh-CN" sz="2800" b="1" dirty="0" err="1">
                <a:ea typeface="宋体" panose="02010600030101010101" pitchFamily="2" charset="-122"/>
              </a:rPr>
              <a:t>2</a:t>
            </a:r>
            <a:r>
              <a:rPr lang="en-US" altLang="zh-CN" sz="2800" b="1" baseline="30000" dirty="0" err="1">
                <a:ea typeface="宋体" panose="02010600030101010101" pitchFamily="2" charset="-122"/>
              </a:rPr>
              <a:t>n</a:t>
            </a:r>
            <a:r>
              <a:rPr lang="en-US" altLang="zh-CN" sz="2800" b="1" baseline="30000" dirty="0">
                <a:ea typeface="宋体" panose="02010600030101010101" pitchFamily="2" charset="-122"/>
              </a:rPr>
              <a:t>-1</a:t>
            </a:r>
            <a:r>
              <a:rPr lang="en-US" altLang="zh-CN" sz="2800" b="1" dirty="0">
                <a:ea typeface="宋体" panose="02010600030101010101" pitchFamily="2" charset="-122"/>
              </a:rPr>
              <a:t> &lt; K </a:t>
            </a:r>
            <a:r>
              <a:rPr lang="zh-CN" altLang="en-US" sz="2800" b="1" dirty="0">
                <a:ea typeface="宋体" panose="02010600030101010101" pitchFamily="2" charset="-122"/>
              </a:rPr>
              <a:t>≤</a:t>
            </a:r>
            <a:r>
              <a:rPr lang="en-US" altLang="zh-CN" sz="2800" b="1" dirty="0">
                <a:ea typeface="宋体" panose="02010600030101010101" pitchFamily="2" charset="-122"/>
              </a:rPr>
              <a:t> </a:t>
            </a:r>
            <a:r>
              <a:rPr lang="en-US" altLang="zh-CN" sz="2800" b="1" dirty="0" err="1">
                <a:ea typeface="宋体" panose="02010600030101010101" pitchFamily="2" charset="-122"/>
              </a:rPr>
              <a:t>2</a:t>
            </a:r>
            <a:r>
              <a:rPr lang="en-US" altLang="zh-CN" sz="2800" b="1" baseline="30000" dirty="0" err="1">
                <a:ea typeface="宋体" panose="02010600030101010101" pitchFamily="2" charset="-122"/>
              </a:rPr>
              <a:t>n</a:t>
            </a:r>
            <a:endParaRPr lang="zh-CN" altLang="en-US" sz="2800" b="1" baseline="30000" dirty="0"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933224" y="3037344"/>
            <a:ext cx="7367813" cy="2677656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800" b="1" dirty="0">
                <a:ea typeface="宋体" panose="02010600030101010101" pitchFamily="2" charset="-122"/>
              </a:rPr>
              <a:t>3. Let all the flip-flops recycle back to 0 after the K-1 state.</a:t>
            </a:r>
          </a:p>
          <a:p>
            <a:pPr>
              <a:buFontTx/>
              <a:buAutoNum type="arabicParenR"/>
            </a:pPr>
            <a:r>
              <a:rPr lang="en-US" altLang="zh-CN" sz="2800" b="1" dirty="0">
                <a:ea typeface="宋体" panose="02010600030101010101" pitchFamily="2" charset="-122"/>
              </a:rPr>
              <a:t>K=2</a:t>
            </a:r>
            <a:r>
              <a:rPr lang="en-US" altLang="zh-CN" sz="2800" b="1" baseline="30000" dirty="0">
                <a:ea typeface="宋体" panose="02010600030101010101" pitchFamily="2" charset="-122"/>
              </a:rPr>
              <a:t>n</a:t>
            </a:r>
            <a:r>
              <a:rPr lang="en-US" altLang="zh-CN" sz="2800" b="1" dirty="0">
                <a:ea typeface="宋体" panose="02010600030101010101" pitchFamily="2" charset="-122"/>
              </a:rPr>
              <a:t>.</a:t>
            </a:r>
            <a:r>
              <a:rPr lang="zh-CN" altLang="en-US" sz="2800" b="1" dirty="0">
                <a:ea typeface="宋体" panose="02010600030101010101" pitchFamily="2" charset="-122"/>
              </a:rPr>
              <a:t> </a:t>
            </a:r>
            <a:endParaRPr lang="en-US" altLang="zh-CN" sz="2800" b="1" dirty="0">
              <a:ea typeface="宋体" panose="02010600030101010101" pitchFamily="2" charset="-122"/>
            </a:endParaRPr>
          </a:p>
          <a:p>
            <a:pPr>
              <a:buFontTx/>
              <a:buAutoNum type="arabicParenR"/>
            </a:pPr>
            <a:r>
              <a:rPr lang="en-US" altLang="zh-CN" sz="2800" b="1" dirty="0">
                <a:ea typeface="宋体" panose="02010600030101010101" pitchFamily="2" charset="-122"/>
              </a:rPr>
              <a:t>K&lt;2</a:t>
            </a:r>
            <a:r>
              <a:rPr lang="en-US" altLang="zh-CN" sz="2800" b="1" baseline="30000" dirty="0">
                <a:ea typeface="宋体" panose="02010600030101010101" pitchFamily="2" charset="-122"/>
              </a:rPr>
              <a:t>n</a:t>
            </a:r>
            <a:r>
              <a:rPr lang="en-US" altLang="zh-CN" sz="2800" b="1" dirty="0">
                <a:ea typeface="宋体" panose="02010600030101010101" pitchFamily="2" charset="-122"/>
              </a:rPr>
              <a:t>. One way to make it is to decode K</a:t>
            </a:r>
            <a:r>
              <a:rPr lang="zh-CN" altLang="en-US" sz="2800" b="1" dirty="0"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ea typeface="宋体" panose="02010600030101010101" pitchFamily="2" charset="-122"/>
              </a:rPr>
              <a:t>with logic gates and connect the output to the clear inputs of the flip-flops.</a:t>
            </a:r>
            <a:endParaRPr lang="zh-CN" altLang="en-US" sz="2800" b="1" dirty="0">
              <a:ea typeface="宋体" panose="02010600030101010101" pitchFamily="2" charset="-122"/>
            </a:endParaRPr>
          </a:p>
        </p:txBody>
      </p: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8534400" y="1981200"/>
            <a:ext cx="3276600" cy="3169372"/>
            <a:chOff x="5410200" y="4132262"/>
            <a:chExt cx="2971800" cy="1963738"/>
          </a:xfrm>
        </p:grpSpPr>
        <p:graphicFrame>
          <p:nvGraphicFramePr>
            <p:cNvPr id="2868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4193855"/>
                </p:ext>
              </p:extLst>
            </p:nvPr>
          </p:nvGraphicFramePr>
          <p:xfrm>
            <a:off x="5791200" y="4132262"/>
            <a:ext cx="2057400" cy="1963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3" imgW="1402560" imgH="1319400" progId="">
                    <p:embed/>
                  </p:oleObj>
                </mc:Choice>
                <mc:Fallback>
                  <p:oleObj name="CorelDRAW" r:id="rId3" imgW="1402560" imgH="1319400" progId="">
                    <p:embed/>
                    <p:pic>
                      <p:nvPicPr>
                        <p:cNvPr id="0" name="Picture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91200" y="4132262"/>
                          <a:ext cx="2057400" cy="1963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81" name="Rectangle 7"/>
            <p:cNvSpPr>
              <a:spLocks noChangeArrowheads="1"/>
            </p:cNvSpPr>
            <p:nvPr/>
          </p:nvSpPr>
          <p:spPr bwMode="auto">
            <a:xfrm>
              <a:off x="6705600" y="4894262"/>
              <a:ext cx="485710" cy="190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CLK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28682" name="Rectangle 8"/>
            <p:cNvSpPr>
              <a:spLocks noChangeArrowheads="1"/>
            </p:cNvSpPr>
            <p:nvPr/>
          </p:nvSpPr>
          <p:spPr bwMode="auto">
            <a:xfrm>
              <a:off x="6629400" y="4360862"/>
              <a:ext cx="185948" cy="190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28683" name="Rectangle 9"/>
            <p:cNvSpPr>
              <a:spLocks noChangeArrowheads="1"/>
            </p:cNvSpPr>
            <p:nvPr/>
          </p:nvSpPr>
          <p:spPr bwMode="auto">
            <a:xfrm>
              <a:off x="5410200" y="4894262"/>
              <a:ext cx="485710" cy="190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CLK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grpSp>
          <p:nvGrpSpPr>
            <p:cNvPr id="28684" name="Group 10"/>
            <p:cNvGrpSpPr>
              <a:grpSpLocks/>
            </p:cNvGrpSpPr>
            <p:nvPr/>
          </p:nvGrpSpPr>
          <p:grpSpPr bwMode="auto">
            <a:xfrm>
              <a:off x="7772400" y="5427662"/>
              <a:ext cx="381000" cy="247650"/>
              <a:chOff x="2454" y="3201"/>
              <a:chExt cx="240" cy="156"/>
            </a:xfrm>
          </p:grpSpPr>
          <p:sp>
            <p:nvSpPr>
              <p:cNvPr id="28686" name="Text Box 11"/>
              <p:cNvSpPr txBox="1">
                <a:spLocks noChangeArrowheads="1"/>
              </p:cNvSpPr>
              <p:nvPr/>
            </p:nvSpPr>
            <p:spPr bwMode="auto">
              <a:xfrm>
                <a:off x="2454" y="3201"/>
                <a:ext cx="240" cy="1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solidFill>
                      <a:srgbClr val="FF0000"/>
                    </a:solidFill>
                    <a:ea typeface="宋体" panose="02010600030101010101" pitchFamily="2" charset="-122"/>
                  </a:rPr>
                  <a:t>Q</a:t>
                </a:r>
              </a:p>
            </p:txBody>
          </p:sp>
          <p:sp>
            <p:nvSpPr>
              <p:cNvPr id="28687" name="Line 12"/>
              <p:cNvSpPr>
                <a:spLocks noChangeShapeType="1"/>
              </p:cNvSpPr>
              <p:nvPr/>
            </p:nvSpPr>
            <p:spPr bwMode="auto">
              <a:xfrm>
                <a:off x="2524" y="3237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</p:grpSp>
        <p:sp>
          <p:nvSpPr>
            <p:cNvPr id="28685" name="Text Box 13"/>
            <p:cNvSpPr txBox="1">
              <a:spLocks noChangeArrowheads="1"/>
            </p:cNvSpPr>
            <p:nvPr/>
          </p:nvSpPr>
          <p:spPr bwMode="auto">
            <a:xfrm>
              <a:off x="7848600" y="4284662"/>
              <a:ext cx="533400" cy="2479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</a:p>
          </p:txBody>
        </p:sp>
      </p:grpSp>
      <p:sp>
        <p:nvSpPr>
          <p:cNvPr id="28679" name="文本框 20"/>
          <p:cNvSpPr txBox="1">
            <a:spLocks noChangeArrowheads="1"/>
          </p:cNvSpPr>
          <p:nvPr/>
        </p:nvSpPr>
        <p:spPr bwMode="auto">
          <a:xfrm>
            <a:off x="917349" y="1867850"/>
            <a:ext cx="7383688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800" b="1" dirty="0">
                <a:ea typeface="宋体" panose="02010600030101010101" pitchFamily="2" charset="-122"/>
              </a:rPr>
              <a:t>1. Choose the type of flip-flops.</a:t>
            </a:r>
            <a:endParaRPr lang="zh-CN" altLang="en-US" sz="2800" b="1" baseline="300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13"/>
          <p:cNvSpPr>
            <a:spLocks noChangeArrowheads="1"/>
          </p:cNvSpPr>
          <p:nvPr/>
        </p:nvSpPr>
        <p:spPr bwMode="auto">
          <a:xfrm>
            <a:off x="2712949" y="341801"/>
            <a:ext cx="6710683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The 74LS93A Asynchronous Counter</a:t>
            </a:r>
          </a:p>
        </p:txBody>
      </p:sp>
      <p:sp>
        <p:nvSpPr>
          <p:cNvPr id="34822" name="Text Box 16"/>
          <p:cNvSpPr txBox="1">
            <a:spLocks noChangeArrowheads="1"/>
          </p:cNvSpPr>
          <p:nvPr/>
        </p:nvSpPr>
        <p:spPr bwMode="auto">
          <a:xfrm>
            <a:off x="990600" y="1098183"/>
            <a:ext cx="10286999" cy="2677656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The 74LS93A has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one independent toggle J-K flip-flop </a:t>
            </a:r>
            <a:r>
              <a:rPr lang="en-US" altLang="zh-CN" sz="2800" b="1" dirty="0">
                <a:ea typeface="宋体" panose="02010600030101010101" pitchFamily="2" charset="-122"/>
              </a:rPr>
              <a:t>driven by </a:t>
            </a:r>
            <a:r>
              <a:rPr lang="en-US" altLang="zh-CN" sz="2800" b="1" i="1" dirty="0">
                <a:solidFill>
                  <a:srgbClr val="FF0000"/>
                </a:solidFill>
                <a:ea typeface="宋体" panose="02010600030101010101" pitchFamily="2" charset="-122"/>
              </a:rPr>
              <a:t>CLK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 A</a:t>
            </a:r>
            <a:r>
              <a:rPr lang="en-US" altLang="zh-CN" sz="2800" b="1" dirty="0">
                <a:ea typeface="宋体" panose="02010600030101010101" pitchFamily="2" charset="-122"/>
              </a:rPr>
              <a:t> and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three toggle J-K flip-flops </a:t>
            </a:r>
            <a:r>
              <a:rPr lang="en-US" altLang="zh-CN" sz="2800" b="1" dirty="0">
                <a:ea typeface="宋体" panose="02010600030101010101" pitchFamily="2" charset="-122"/>
              </a:rPr>
              <a:t>that form an asynchronous counter driven by </a:t>
            </a:r>
            <a:r>
              <a:rPr lang="en-US" altLang="zh-CN" sz="2800" b="1" i="1" dirty="0">
                <a:solidFill>
                  <a:srgbClr val="FF0000"/>
                </a:solidFill>
                <a:ea typeface="宋体" panose="02010600030101010101" pitchFamily="2" charset="-122"/>
              </a:rPr>
              <a:t>CLK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 B.</a:t>
            </a:r>
            <a:r>
              <a:rPr lang="en-US" altLang="zh-CN" sz="2800" b="1" dirty="0">
                <a:ea typeface="宋体" panose="02010600030101010101" pitchFamily="2" charset="-122"/>
              </a:rPr>
              <a:t> 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The counter can be extended to form a 4-bit counter by connecting </a:t>
            </a:r>
            <a:r>
              <a:rPr lang="en-US" altLang="zh-CN" sz="2800" b="1" i="1" dirty="0" err="1">
                <a:ea typeface="宋体" panose="02010600030101010101" pitchFamily="2" charset="-122"/>
              </a:rPr>
              <a:t>Q</a:t>
            </a:r>
            <a:r>
              <a:rPr lang="en-US" altLang="zh-CN" sz="2800" b="1" baseline="-25000" dirty="0" err="1">
                <a:ea typeface="宋体" panose="02010600030101010101" pitchFamily="2" charset="-122"/>
              </a:rPr>
              <a:t>0</a:t>
            </a:r>
            <a:r>
              <a:rPr lang="en-US" altLang="zh-CN" sz="2800" b="1" dirty="0">
                <a:ea typeface="宋体" panose="02010600030101010101" pitchFamily="2" charset="-122"/>
              </a:rPr>
              <a:t> to the </a:t>
            </a:r>
            <a:r>
              <a:rPr lang="en-US" altLang="zh-CN" sz="2800" b="1" i="1" dirty="0" err="1">
                <a:ea typeface="宋体" panose="02010600030101010101" pitchFamily="2" charset="-122"/>
              </a:rPr>
              <a:t>CLK</a:t>
            </a:r>
            <a:r>
              <a:rPr lang="en-US" altLang="zh-CN" sz="2800" b="1" dirty="0">
                <a:ea typeface="宋体" panose="02010600030101010101" pitchFamily="2" charset="-122"/>
              </a:rPr>
              <a:t> B input. Two inputs are provided that clear the count.</a:t>
            </a:r>
          </a:p>
        </p:txBody>
      </p:sp>
      <p:sp>
        <p:nvSpPr>
          <p:cNvPr id="34844" name="Text Box 43"/>
          <p:cNvSpPr txBox="1">
            <a:spLocks noChangeArrowheads="1"/>
          </p:cNvSpPr>
          <p:nvPr/>
        </p:nvSpPr>
        <p:spPr bwMode="auto">
          <a:xfrm>
            <a:off x="1394441" y="4355541"/>
            <a:ext cx="2740818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 dirty="0">
                <a:ea typeface="宋体" panose="02010600030101010101" pitchFamily="2" charset="-122"/>
              </a:rPr>
              <a:t>All J and K inputs are connected internally HIGH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92A7715-1F76-430A-A699-EEFB9F833689}"/>
              </a:ext>
            </a:extLst>
          </p:cNvPr>
          <p:cNvGrpSpPr/>
          <p:nvPr/>
        </p:nvGrpSpPr>
        <p:grpSpPr>
          <a:xfrm>
            <a:off x="4572000" y="3962400"/>
            <a:ext cx="6451597" cy="2760723"/>
            <a:chOff x="3530603" y="3536951"/>
            <a:chExt cx="6451597" cy="2760723"/>
          </a:xfrm>
        </p:grpSpPr>
        <p:graphicFrame>
          <p:nvGraphicFramePr>
            <p:cNvPr id="34821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78758890"/>
                </p:ext>
              </p:extLst>
            </p:nvPr>
          </p:nvGraphicFramePr>
          <p:xfrm>
            <a:off x="4495800" y="3536951"/>
            <a:ext cx="5410200" cy="2360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4" imgW="4193640" imgH="1805040" progId="">
                    <p:embed/>
                  </p:oleObj>
                </mc:Choice>
                <mc:Fallback>
                  <p:oleObj name="CorelDRAW" r:id="rId4" imgW="4193640" imgH="1805040" progId="">
                    <p:embed/>
                    <p:pic>
                      <p:nvPicPr>
                        <p:cNvPr id="0" name="Picture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5800" y="3536951"/>
                          <a:ext cx="5410200" cy="2360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3" name="Rectangle 19"/>
            <p:cNvSpPr>
              <a:spLocks noChangeArrowheads="1"/>
            </p:cNvSpPr>
            <p:nvPr/>
          </p:nvSpPr>
          <p:spPr bwMode="auto">
            <a:xfrm>
              <a:off x="3743327" y="4343400"/>
              <a:ext cx="73501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CLK</a:t>
              </a:r>
              <a:r>
                <a:rPr lang="en-US" altLang="zh-CN" sz="2000" i="1" dirty="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000" dirty="0">
                <a:ea typeface="宋体" panose="02010600030101010101" pitchFamily="2" charset="-122"/>
              </a:endParaRPr>
            </a:p>
          </p:txBody>
        </p:sp>
        <p:sp>
          <p:nvSpPr>
            <p:cNvPr id="34824" name="Rectangle 20"/>
            <p:cNvSpPr>
              <a:spLocks noChangeArrowheads="1"/>
            </p:cNvSpPr>
            <p:nvPr/>
          </p:nvSpPr>
          <p:spPr bwMode="auto">
            <a:xfrm>
              <a:off x="5154613" y="4686300"/>
              <a:ext cx="33019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2000" baseline="-25000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000" baseline="-25000" dirty="0">
                <a:solidFill>
                  <a:srgbClr val="000000"/>
                </a:solidFill>
                <a:latin typeface="Times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5" name="Rectangle 21"/>
            <p:cNvSpPr>
              <a:spLocks noChangeArrowheads="1"/>
            </p:cNvSpPr>
            <p:nvPr/>
          </p:nvSpPr>
          <p:spPr bwMode="auto">
            <a:xfrm>
              <a:off x="5192712" y="3937001"/>
              <a:ext cx="2920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2000" baseline="-25000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000" baseline="-25000" dirty="0">
                <a:solidFill>
                  <a:srgbClr val="000000"/>
                </a:solidFill>
                <a:latin typeface="Times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26" name="Text Box 22"/>
            <p:cNvSpPr txBox="1">
              <a:spLocks noChangeArrowheads="1"/>
            </p:cNvSpPr>
            <p:nvPr/>
          </p:nvSpPr>
          <p:spPr bwMode="auto">
            <a:xfrm>
              <a:off x="5694363" y="5897564"/>
              <a:ext cx="5334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34827" name="Rectangle 23"/>
            <p:cNvSpPr>
              <a:spLocks noChangeArrowheads="1"/>
            </p:cNvSpPr>
            <p:nvPr/>
          </p:nvSpPr>
          <p:spPr bwMode="auto">
            <a:xfrm>
              <a:off x="5267325" y="4330700"/>
              <a:ext cx="1016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34828" name="Rectangle 24"/>
            <p:cNvSpPr>
              <a:spLocks noChangeArrowheads="1"/>
            </p:cNvSpPr>
            <p:nvPr/>
          </p:nvSpPr>
          <p:spPr bwMode="auto">
            <a:xfrm>
              <a:off x="6488113" y="4330700"/>
              <a:ext cx="1016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34829" name="Rectangle 25"/>
            <p:cNvSpPr>
              <a:spLocks noChangeArrowheads="1"/>
            </p:cNvSpPr>
            <p:nvPr/>
          </p:nvSpPr>
          <p:spPr bwMode="auto">
            <a:xfrm>
              <a:off x="7716838" y="4330700"/>
              <a:ext cx="1016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34830" name="Rectangle 26"/>
            <p:cNvSpPr>
              <a:spLocks noChangeArrowheads="1"/>
            </p:cNvSpPr>
            <p:nvPr/>
          </p:nvSpPr>
          <p:spPr bwMode="auto">
            <a:xfrm>
              <a:off x="6403976" y="3937000"/>
              <a:ext cx="25558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2000" baseline="-25000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 baseline="-25000" dirty="0">
                <a:solidFill>
                  <a:srgbClr val="000000"/>
                </a:solidFill>
                <a:latin typeface="Times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31" name="Rectangle 27"/>
            <p:cNvSpPr>
              <a:spLocks noChangeArrowheads="1"/>
            </p:cNvSpPr>
            <p:nvPr/>
          </p:nvSpPr>
          <p:spPr bwMode="auto">
            <a:xfrm>
              <a:off x="7623176" y="3937000"/>
              <a:ext cx="28575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2000" baseline="-25000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baseline="-25000" dirty="0">
                <a:solidFill>
                  <a:srgbClr val="000000"/>
                </a:solidFill>
                <a:latin typeface="Times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32" name="Rectangle 28"/>
            <p:cNvSpPr>
              <a:spLocks noChangeArrowheads="1"/>
            </p:cNvSpPr>
            <p:nvPr/>
          </p:nvSpPr>
          <p:spPr bwMode="auto">
            <a:xfrm>
              <a:off x="6402387" y="4686300"/>
              <a:ext cx="38417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2000" baseline="-25000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 baseline="-25000" dirty="0">
                <a:solidFill>
                  <a:srgbClr val="000000"/>
                </a:solidFill>
                <a:latin typeface="Times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33" name="Rectangle 29"/>
            <p:cNvSpPr>
              <a:spLocks noChangeArrowheads="1"/>
            </p:cNvSpPr>
            <p:nvPr/>
          </p:nvSpPr>
          <p:spPr bwMode="auto">
            <a:xfrm>
              <a:off x="7621588" y="4686300"/>
              <a:ext cx="36988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 dirty="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2000" baseline="-25000" dirty="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34834" name="Text Box 30"/>
            <p:cNvSpPr txBox="1">
              <a:spLocks noChangeArrowheads="1"/>
            </p:cNvSpPr>
            <p:nvPr/>
          </p:nvSpPr>
          <p:spPr bwMode="auto">
            <a:xfrm>
              <a:off x="6973888" y="5897564"/>
              <a:ext cx="5334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4835" name="Text Box 31"/>
            <p:cNvSpPr txBox="1">
              <a:spLocks noChangeArrowheads="1"/>
            </p:cNvSpPr>
            <p:nvPr/>
          </p:nvSpPr>
          <p:spPr bwMode="auto">
            <a:xfrm>
              <a:off x="8229600" y="5897564"/>
              <a:ext cx="5334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34836" name="Rectangle 33"/>
            <p:cNvSpPr>
              <a:spLocks noChangeArrowheads="1"/>
            </p:cNvSpPr>
            <p:nvPr/>
          </p:nvSpPr>
          <p:spPr bwMode="auto">
            <a:xfrm>
              <a:off x="8967788" y="4330700"/>
              <a:ext cx="1016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34837" name="Rectangle 34"/>
            <p:cNvSpPr>
              <a:spLocks noChangeArrowheads="1"/>
            </p:cNvSpPr>
            <p:nvPr/>
          </p:nvSpPr>
          <p:spPr bwMode="auto">
            <a:xfrm>
              <a:off x="8874126" y="3937000"/>
              <a:ext cx="28575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2000" baseline="-25000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000" baseline="-25000" dirty="0">
                <a:solidFill>
                  <a:srgbClr val="000000"/>
                </a:solidFill>
                <a:latin typeface="Times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38" name="Rectangle 35"/>
            <p:cNvSpPr>
              <a:spLocks noChangeArrowheads="1"/>
            </p:cNvSpPr>
            <p:nvPr/>
          </p:nvSpPr>
          <p:spPr bwMode="auto">
            <a:xfrm>
              <a:off x="8872538" y="4686300"/>
              <a:ext cx="2857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2000" baseline="-25000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000" baseline="-25000" dirty="0">
                <a:solidFill>
                  <a:srgbClr val="000000"/>
                </a:solidFill>
                <a:latin typeface="Times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839" name="Text Box 36"/>
            <p:cNvSpPr txBox="1">
              <a:spLocks noChangeArrowheads="1"/>
            </p:cNvSpPr>
            <p:nvPr/>
          </p:nvSpPr>
          <p:spPr bwMode="auto">
            <a:xfrm>
              <a:off x="9448800" y="5889625"/>
              <a:ext cx="5334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34840" name="Rectangle 39"/>
            <p:cNvSpPr>
              <a:spLocks noChangeArrowheads="1"/>
            </p:cNvSpPr>
            <p:nvPr/>
          </p:nvSpPr>
          <p:spPr bwMode="auto">
            <a:xfrm>
              <a:off x="3702051" y="3627438"/>
              <a:ext cx="77628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CLK</a:t>
              </a:r>
              <a:r>
                <a:rPr lang="en-US" altLang="zh-CN" sz="2000" i="1" dirty="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000" dirty="0">
                <a:ea typeface="宋体" panose="02010600030101010101" pitchFamily="2" charset="-122"/>
              </a:endParaRPr>
            </a:p>
          </p:txBody>
        </p:sp>
        <p:sp>
          <p:nvSpPr>
            <p:cNvPr id="34842" name="Rectangle 41"/>
            <p:cNvSpPr>
              <a:spLocks noChangeArrowheads="1"/>
            </p:cNvSpPr>
            <p:nvPr/>
          </p:nvSpPr>
          <p:spPr bwMode="auto">
            <a:xfrm>
              <a:off x="3614738" y="5057974"/>
              <a:ext cx="8636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 dirty="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RO </a:t>
              </a:r>
              <a:r>
                <a:rPr lang="en-US" altLang="zh-CN" sz="2000" dirty="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(1)</a:t>
              </a:r>
              <a:endParaRPr lang="en-US" altLang="zh-CN" sz="2000" dirty="0">
                <a:ea typeface="宋体" panose="02010600030101010101" pitchFamily="2" charset="-122"/>
              </a:endParaRPr>
            </a:p>
          </p:txBody>
        </p:sp>
        <p:sp>
          <p:nvSpPr>
            <p:cNvPr id="34843" name="Rectangle 42"/>
            <p:cNvSpPr>
              <a:spLocks noChangeArrowheads="1"/>
            </p:cNvSpPr>
            <p:nvPr/>
          </p:nvSpPr>
          <p:spPr bwMode="auto">
            <a:xfrm>
              <a:off x="3614738" y="5380038"/>
              <a:ext cx="8636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 dirty="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RO </a:t>
              </a:r>
              <a:r>
                <a:rPr lang="en-US" altLang="zh-CN" sz="2000" dirty="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(2)</a:t>
              </a:r>
              <a:endParaRPr lang="en-US" altLang="zh-CN" sz="2000" dirty="0">
                <a:ea typeface="宋体" panose="02010600030101010101" pitchFamily="2" charset="-122"/>
              </a:endParaRPr>
            </a:p>
          </p:txBody>
        </p:sp>
        <p:sp>
          <p:nvSpPr>
            <p:cNvPr id="2" name="椭圆 1"/>
            <p:cNvSpPr>
              <a:spLocks noChangeArrowheads="1"/>
            </p:cNvSpPr>
            <p:nvPr/>
          </p:nvSpPr>
          <p:spPr bwMode="auto">
            <a:xfrm>
              <a:off x="3530603" y="4165599"/>
              <a:ext cx="2163762" cy="632125"/>
            </a:xfrm>
            <a:prstGeom prst="ellipse">
              <a:avLst/>
            </a:prstGeom>
            <a:noFill/>
            <a:ln w="254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 sz="2000">
                <a:ea typeface="宋体" panose="02010600030101010101" pitchFamily="2" charset="-122"/>
              </a:endParaRPr>
            </a:p>
          </p:txBody>
        </p:sp>
        <p:sp>
          <p:nvSpPr>
            <p:cNvPr id="30" name="椭圆 29"/>
            <p:cNvSpPr>
              <a:spLocks noChangeArrowheads="1"/>
            </p:cNvSpPr>
            <p:nvPr/>
          </p:nvSpPr>
          <p:spPr bwMode="auto">
            <a:xfrm>
              <a:off x="6001378" y="4200459"/>
              <a:ext cx="822325" cy="520700"/>
            </a:xfrm>
            <a:prstGeom prst="ellipse">
              <a:avLst/>
            </a:prstGeom>
            <a:noFill/>
            <a:ln w="254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 sz="2000">
                <a:ea typeface="宋体" panose="02010600030101010101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文本框 3"/>
          <p:cNvSpPr txBox="1">
            <a:spLocks noChangeArrowheads="1"/>
          </p:cNvSpPr>
          <p:nvPr/>
        </p:nvSpPr>
        <p:spPr bwMode="auto">
          <a:xfrm>
            <a:off x="723900" y="446912"/>
            <a:ext cx="10744200" cy="619888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 wrap="square">
            <a:no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How to design modulus-N counter with 74LS93</a:t>
            </a:r>
            <a:r>
              <a:rPr lang="zh-CN" altLang="en-US" sz="2800" b="1" dirty="0">
                <a:latin typeface="+mn-lt"/>
                <a:ea typeface="宋体" panose="02010600030101010101" pitchFamily="2" charset="-122"/>
              </a:rPr>
              <a:t>？</a:t>
            </a:r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{N=2..16}</a:t>
            </a:r>
            <a:endParaRPr lang="zh-CN" altLang="en-US" sz="2800" b="1" dirty="0">
              <a:latin typeface="+mn-lt"/>
              <a:ea typeface="宋体" panose="02010600030101010101" pitchFamily="2" charset="-122"/>
            </a:endParaRPr>
          </a:p>
        </p:txBody>
      </p:sp>
      <p:graphicFrame>
        <p:nvGraphicFramePr>
          <p:cNvPr id="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7044844"/>
              </p:ext>
            </p:extLst>
          </p:nvPr>
        </p:nvGraphicFramePr>
        <p:xfrm>
          <a:off x="5325266" y="1215488"/>
          <a:ext cx="6144115" cy="268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4193640" imgH="1805040" progId="">
                  <p:embed/>
                </p:oleObj>
              </mc:Choice>
              <mc:Fallback>
                <p:oleObj name="CorelDRAW" r:id="rId2" imgW="4193640" imgH="1805040" progId="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5266" y="1215488"/>
                        <a:ext cx="6144115" cy="26808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9999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00" y="1310534"/>
            <a:ext cx="3939923" cy="2394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800" y="4070629"/>
            <a:ext cx="3974501" cy="23340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53199" y="4214301"/>
            <a:ext cx="3974501" cy="2450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2133600" y="457200"/>
            <a:ext cx="79248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37893" name="Rectangle 7"/>
          <p:cNvSpPr>
            <a:spLocks noChangeArrowheads="1"/>
          </p:cNvSpPr>
          <p:nvPr/>
        </p:nvSpPr>
        <p:spPr bwMode="auto">
          <a:xfrm>
            <a:off x="2944271" y="445674"/>
            <a:ext cx="6510693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Synchronous Counters(</a:t>
            </a:r>
            <a:r>
              <a:rPr lang="zh-CN" altLang="en-US" sz="3200" b="1" dirty="0">
                <a:solidFill>
                  <a:srgbClr val="FFFF99"/>
                </a:solidFill>
                <a:ea typeface="宋体" panose="02010600030101010101" pitchFamily="2" charset="-122"/>
              </a:rPr>
              <a:t>同步计数器</a:t>
            </a:r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37894" name="Text Box 9"/>
          <p:cNvSpPr txBox="1">
            <a:spLocks noChangeArrowheads="1"/>
          </p:cNvSpPr>
          <p:nvPr/>
        </p:nvSpPr>
        <p:spPr bwMode="auto">
          <a:xfrm>
            <a:off x="914400" y="1305342"/>
            <a:ext cx="10439400" cy="2246769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In a synchronous counter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all flip-flops are clocked together with a common clock pulse</a:t>
            </a:r>
            <a:r>
              <a:rPr lang="en-US" altLang="zh-CN" sz="2800" b="1" dirty="0">
                <a:ea typeface="宋体" panose="02010600030101010101" pitchFamily="2" charset="-122"/>
              </a:rPr>
              <a:t>.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Synchronous counters overcome the disadvantage of accumulated propagation delays, but generally they require more circuitry to control states changes.</a:t>
            </a:r>
          </a:p>
        </p:txBody>
      </p:sp>
      <p:pic>
        <p:nvPicPr>
          <p:cNvPr id="26" name="Picture 3" descr="AAGIHDK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759253"/>
            <a:ext cx="5715000" cy="277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676400" y="4339772"/>
            <a:ext cx="35890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A 2-bit synchronous binary counter</a:t>
            </a:r>
            <a:endParaRPr lang="zh-CN" altLang="en-US" sz="2800" dirty="0"/>
          </a:p>
        </p:txBody>
      </p:sp>
      <p:sp>
        <p:nvSpPr>
          <p:cNvPr id="3" name="椭圆 2"/>
          <p:cNvSpPr/>
          <p:nvPr/>
        </p:nvSpPr>
        <p:spPr bwMode="auto">
          <a:xfrm>
            <a:off x="6705600" y="4909484"/>
            <a:ext cx="685800" cy="522568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椭圆 28"/>
          <p:cNvSpPr/>
          <p:nvPr/>
        </p:nvSpPr>
        <p:spPr bwMode="auto">
          <a:xfrm>
            <a:off x="8801100" y="4916528"/>
            <a:ext cx="685800" cy="522568"/>
          </a:xfrm>
          <a:prstGeom prst="ellipse">
            <a:avLst/>
          </a:prstGeom>
          <a:noFill/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AGIHDK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30687"/>
            <a:ext cx="5240338" cy="254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AAGIHDJ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2971800"/>
            <a:ext cx="7841755" cy="358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6599944" y="619174"/>
            <a:ext cx="4572000" cy="954107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>
            <a:spAutoFit/>
          </a:bodyPr>
          <a:lstStyle/>
          <a:p>
            <a:r>
              <a:rPr lang="en-US" altLang="zh-CN" sz="2800" b="1" dirty="0">
                <a:ea typeface="宋体" panose="02010600030101010101" pitchFamily="2" charset="-122"/>
              </a:rPr>
              <a:t>Timing details for the 2-bit synchronous counter</a:t>
            </a:r>
            <a:endParaRPr lang="zh-CN" altLang="en-US" sz="2800" b="1" dirty="0"/>
          </a:p>
        </p:txBody>
      </p:sp>
      <p:sp>
        <p:nvSpPr>
          <p:cNvPr id="8" name="矩形 7"/>
          <p:cNvSpPr/>
          <p:nvPr/>
        </p:nvSpPr>
        <p:spPr bwMode="auto">
          <a:xfrm>
            <a:off x="1981201" y="2971800"/>
            <a:ext cx="3920877" cy="1600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5934736" y="2971800"/>
            <a:ext cx="3920877" cy="1600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1981200" y="4868070"/>
            <a:ext cx="3920877" cy="169148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 bwMode="auto">
          <a:xfrm>
            <a:off x="6096001" y="4765676"/>
            <a:ext cx="3920877" cy="169148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Picture 3" descr="AAGIHDH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92" y="2971801"/>
            <a:ext cx="8370887" cy="325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56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2133600" y="457200"/>
            <a:ext cx="79248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37893" name="Rectangle 7"/>
          <p:cNvSpPr>
            <a:spLocks noChangeArrowheads="1"/>
          </p:cNvSpPr>
          <p:nvPr/>
        </p:nvSpPr>
        <p:spPr bwMode="auto">
          <a:xfrm>
            <a:off x="1147177" y="382491"/>
            <a:ext cx="9897646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A 3-bit binary Synchronous Counters(</a:t>
            </a:r>
            <a:r>
              <a:rPr lang="zh-CN" altLang="en-US" sz="3200" b="1" dirty="0">
                <a:solidFill>
                  <a:srgbClr val="FFFF99"/>
                </a:solidFill>
                <a:ea typeface="宋体" panose="02010600030101010101" pitchFamily="2" charset="-122"/>
              </a:rPr>
              <a:t>三位同步计数器</a:t>
            </a:r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)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DAE8DC2-19D9-4690-8836-DBA3B1644B0A}"/>
              </a:ext>
            </a:extLst>
          </p:cNvPr>
          <p:cNvGrpSpPr/>
          <p:nvPr/>
        </p:nvGrpSpPr>
        <p:grpSpPr>
          <a:xfrm>
            <a:off x="6705600" y="2691074"/>
            <a:ext cx="5330679" cy="2773476"/>
            <a:chOff x="5237955" y="2971800"/>
            <a:chExt cx="5049045" cy="1922877"/>
          </a:xfrm>
        </p:grpSpPr>
        <p:graphicFrame>
          <p:nvGraphicFramePr>
            <p:cNvPr id="37895" name="Object 48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1214331"/>
                </p:ext>
              </p:extLst>
            </p:nvPr>
          </p:nvGraphicFramePr>
          <p:xfrm>
            <a:off x="5495925" y="3255963"/>
            <a:ext cx="4573588" cy="163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4" imgW="3653640" imgH="1286280" progId="">
                    <p:embed/>
                  </p:oleObj>
                </mc:Choice>
                <mc:Fallback>
                  <p:oleObj name="CorelDRAW" r:id="rId4" imgW="3653640" imgH="1286280" progId="">
                    <p:embed/>
                    <p:pic>
                      <p:nvPicPr>
                        <p:cNvPr id="0" name="Picture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95925" y="3255963"/>
                          <a:ext cx="4573588" cy="16319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896" name="Rectangle 483"/>
            <p:cNvSpPr>
              <a:spLocks noChangeArrowheads="1"/>
            </p:cNvSpPr>
            <p:nvPr/>
          </p:nvSpPr>
          <p:spPr bwMode="auto">
            <a:xfrm>
              <a:off x="6450013" y="4305300"/>
              <a:ext cx="266701" cy="213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2000" baseline="-25000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000" baseline="-25000" dirty="0">
                <a:solidFill>
                  <a:srgbClr val="000000"/>
                </a:solidFill>
                <a:latin typeface="Times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897" name="Rectangle 484"/>
            <p:cNvSpPr>
              <a:spLocks noChangeArrowheads="1"/>
            </p:cNvSpPr>
            <p:nvPr/>
          </p:nvSpPr>
          <p:spPr bwMode="auto">
            <a:xfrm>
              <a:off x="6488113" y="3556001"/>
              <a:ext cx="266701" cy="213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2000" baseline="-25000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000" baseline="-25000" dirty="0">
                <a:solidFill>
                  <a:srgbClr val="000000"/>
                </a:solidFill>
                <a:latin typeface="Times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898" name="Text Box 485"/>
            <p:cNvSpPr txBox="1">
              <a:spLocks noChangeArrowheads="1"/>
            </p:cNvSpPr>
            <p:nvPr/>
          </p:nvSpPr>
          <p:spPr bwMode="auto">
            <a:xfrm>
              <a:off x="8001000" y="2971800"/>
              <a:ext cx="5334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37899" name="Rectangle 486"/>
            <p:cNvSpPr>
              <a:spLocks noChangeArrowheads="1"/>
            </p:cNvSpPr>
            <p:nvPr/>
          </p:nvSpPr>
          <p:spPr bwMode="auto">
            <a:xfrm>
              <a:off x="6562725" y="3949700"/>
              <a:ext cx="1016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37900" name="Rectangle 487"/>
            <p:cNvSpPr>
              <a:spLocks noChangeArrowheads="1"/>
            </p:cNvSpPr>
            <p:nvPr/>
          </p:nvSpPr>
          <p:spPr bwMode="auto">
            <a:xfrm>
              <a:off x="7783513" y="3949700"/>
              <a:ext cx="1016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37901" name="Rectangle 488"/>
            <p:cNvSpPr>
              <a:spLocks noChangeArrowheads="1"/>
            </p:cNvSpPr>
            <p:nvPr/>
          </p:nvSpPr>
          <p:spPr bwMode="auto">
            <a:xfrm>
              <a:off x="9391650" y="3949700"/>
              <a:ext cx="1016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37902" name="Rectangle 489"/>
            <p:cNvSpPr>
              <a:spLocks noChangeArrowheads="1"/>
            </p:cNvSpPr>
            <p:nvPr/>
          </p:nvSpPr>
          <p:spPr bwMode="auto">
            <a:xfrm>
              <a:off x="7699375" y="3556000"/>
              <a:ext cx="223019" cy="213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2000" baseline="-25000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 baseline="-25000" dirty="0">
                <a:solidFill>
                  <a:srgbClr val="000000"/>
                </a:solidFill>
                <a:latin typeface="Times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03" name="Rectangle 490"/>
            <p:cNvSpPr>
              <a:spLocks noChangeArrowheads="1"/>
            </p:cNvSpPr>
            <p:nvPr/>
          </p:nvSpPr>
          <p:spPr bwMode="auto">
            <a:xfrm>
              <a:off x="9297988" y="3556001"/>
              <a:ext cx="284148" cy="213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2000" baseline="-25000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baseline="-25000" dirty="0">
                <a:solidFill>
                  <a:srgbClr val="000000"/>
                </a:solidFill>
                <a:latin typeface="Times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04" name="Rectangle 491"/>
            <p:cNvSpPr>
              <a:spLocks noChangeArrowheads="1"/>
            </p:cNvSpPr>
            <p:nvPr/>
          </p:nvSpPr>
          <p:spPr bwMode="auto">
            <a:xfrm>
              <a:off x="7697788" y="4305300"/>
              <a:ext cx="303212" cy="213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2000" baseline="-25000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 baseline="-25000" dirty="0">
                <a:solidFill>
                  <a:srgbClr val="000000"/>
                </a:solidFill>
                <a:latin typeface="Times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05" name="Rectangle 492"/>
            <p:cNvSpPr>
              <a:spLocks noChangeArrowheads="1"/>
            </p:cNvSpPr>
            <p:nvPr/>
          </p:nvSpPr>
          <p:spPr bwMode="auto">
            <a:xfrm>
              <a:off x="9296400" y="4305300"/>
              <a:ext cx="357910" cy="213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 dirty="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2000" baseline="-25000" dirty="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37906" name="Text Box 498"/>
            <p:cNvSpPr txBox="1">
              <a:spLocks noChangeArrowheads="1"/>
            </p:cNvSpPr>
            <p:nvPr/>
          </p:nvSpPr>
          <p:spPr bwMode="auto">
            <a:xfrm>
              <a:off x="8589339" y="3171855"/>
              <a:ext cx="891310" cy="27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 dirty="0" err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 err="1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  <a:r>
                <a:rPr lang="en-US" altLang="zh-CN" sz="2000" i="1" dirty="0" err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 dirty="0" err="1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  <a:endParaRPr lang="en-US" altLang="zh-CN" sz="2000" baseline="-25000" dirty="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7907" name="Text Box 499"/>
            <p:cNvSpPr txBox="1">
              <a:spLocks noChangeArrowheads="1"/>
            </p:cNvSpPr>
            <p:nvPr/>
          </p:nvSpPr>
          <p:spPr bwMode="auto">
            <a:xfrm>
              <a:off x="6858000" y="3408364"/>
              <a:ext cx="5334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37908" name="Text Box 500"/>
            <p:cNvSpPr txBox="1">
              <a:spLocks noChangeArrowheads="1"/>
            </p:cNvSpPr>
            <p:nvPr/>
          </p:nvSpPr>
          <p:spPr bwMode="auto">
            <a:xfrm>
              <a:off x="8077200" y="3408364"/>
              <a:ext cx="5334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7909" name="Text Box 501"/>
            <p:cNvSpPr txBox="1">
              <a:spLocks noChangeArrowheads="1"/>
            </p:cNvSpPr>
            <p:nvPr/>
          </p:nvSpPr>
          <p:spPr bwMode="auto">
            <a:xfrm>
              <a:off x="9753600" y="3408364"/>
              <a:ext cx="5334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37910" name="Rectangle 503"/>
            <p:cNvSpPr>
              <a:spLocks noChangeArrowheads="1"/>
            </p:cNvSpPr>
            <p:nvPr/>
          </p:nvSpPr>
          <p:spPr bwMode="auto">
            <a:xfrm>
              <a:off x="5237955" y="4586900"/>
              <a:ext cx="5159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 dirty="0" err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CLK</a:t>
              </a:r>
              <a:endParaRPr lang="en-US" altLang="zh-CN" sz="2000" dirty="0">
                <a:ea typeface="宋体" panose="02010600030101010101" pitchFamily="2" charset="-122"/>
              </a:endParaRPr>
            </a:p>
          </p:txBody>
        </p:sp>
        <p:sp>
          <p:nvSpPr>
            <p:cNvPr id="37911" name="Text Box 504"/>
            <p:cNvSpPr txBox="1">
              <a:spLocks noChangeArrowheads="1"/>
            </p:cNvSpPr>
            <p:nvPr/>
          </p:nvSpPr>
          <p:spPr bwMode="auto">
            <a:xfrm>
              <a:off x="5867400" y="2971800"/>
              <a:ext cx="914399" cy="277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dirty="0">
                  <a:ea typeface="宋体" panose="02010600030101010101" pitchFamily="2" charset="-122"/>
                </a:rPr>
                <a:t>HIGH</a:t>
              </a:r>
            </a:p>
          </p:txBody>
        </p:sp>
      </p:grpSp>
      <p:sp>
        <p:nvSpPr>
          <p:cNvPr id="154106" name="Text Box 506"/>
          <p:cNvSpPr txBox="1">
            <a:spLocks noChangeArrowheads="1"/>
          </p:cNvSpPr>
          <p:nvPr/>
        </p:nvSpPr>
        <p:spPr bwMode="auto">
          <a:xfrm>
            <a:off x="914400" y="1258193"/>
            <a:ext cx="10439400" cy="954107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This 3-bit binary synchronous counter has the same count sequence as the 3-bit asynchronous counter shown previously.</a:t>
            </a:r>
          </a:p>
        </p:txBody>
      </p:sp>
      <p:pic>
        <p:nvPicPr>
          <p:cNvPr id="27" name="Picture 3" descr="AAGIHDM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80" y="2930473"/>
            <a:ext cx="6221936" cy="229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3345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4"/>
          <p:cNvSpPr>
            <a:spLocks noChangeArrowheads="1"/>
          </p:cNvSpPr>
          <p:nvPr/>
        </p:nvSpPr>
        <p:spPr bwMode="auto">
          <a:xfrm>
            <a:off x="4419600" y="519144"/>
            <a:ext cx="3039615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Counters</a:t>
            </a:r>
            <a:r>
              <a:rPr lang="zh-CN" altLang="en-US" sz="3200" b="1" dirty="0">
                <a:solidFill>
                  <a:srgbClr val="FFFF99"/>
                </a:solidFill>
                <a:ea typeface="宋体" panose="02010600030101010101" pitchFamily="2" charset="-122"/>
              </a:rPr>
              <a:t>计数器</a:t>
            </a:r>
            <a:endParaRPr lang="en-US" altLang="zh-CN" sz="3200" b="1" dirty="0">
              <a:solidFill>
                <a:srgbClr val="FFFF99"/>
              </a:solidFill>
              <a:ea typeface="宋体" panose="02010600030101010101" pitchFamily="2" charset="-122"/>
            </a:endParaRPr>
          </a:p>
        </p:txBody>
      </p:sp>
      <p:sp>
        <p:nvSpPr>
          <p:cNvPr id="6149" name="矩形 1"/>
          <p:cNvSpPr>
            <a:spLocks noChangeArrowheads="1"/>
          </p:cNvSpPr>
          <p:nvPr/>
        </p:nvSpPr>
        <p:spPr bwMode="auto">
          <a:xfrm>
            <a:off x="990600" y="1510606"/>
            <a:ext cx="10287000" cy="1080194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 wrap="square">
            <a:no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A </a:t>
            </a:r>
            <a:r>
              <a:rPr lang="en-US" altLang="zh-CN" sz="2800" b="1" i="1" dirty="0">
                <a:ea typeface="宋体" panose="02010600030101010101" pitchFamily="2" charset="-122"/>
              </a:rPr>
              <a:t>counter</a:t>
            </a:r>
            <a:r>
              <a:rPr lang="en-US" altLang="zh-CN" sz="2800" b="1" dirty="0">
                <a:ea typeface="宋体" panose="02010600030101010101" pitchFamily="2" charset="-122"/>
              </a:rPr>
              <a:t> is a register that goes through a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predetermined</a:t>
            </a:r>
            <a:r>
              <a:rPr lang="en-US" altLang="zh-CN" sz="2800" b="1" dirty="0"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sequence of states </a:t>
            </a:r>
            <a:r>
              <a:rPr lang="en-US" altLang="zh-CN" sz="2800" b="1" dirty="0">
                <a:ea typeface="宋体" panose="02010600030101010101" pitchFamily="2" charset="-122"/>
              </a:rPr>
              <a:t>upon the application of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clock pulses</a:t>
            </a:r>
            <a:r>
              <a:rPr lang="en-US" altLang="zh-CN" sz="2800" b="1" dirty="0"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3" name="矩形 2"/>
          <p:cNvSpPr/>
          <p:nvPr/>
        </p:nvSpPr>
        <p:spPr>
          <a:xfrm>
            <a:off x="990600" y="2819400"/>
            <a:ext cx="10287000" cy="3108543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ea typeface="宋体" panose="02010600030101010101" pitchFamily="2" charset="-122"/>
              </a:rPr>
              <a:t>Counters are categorized as: 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Asynchronous</a:t>
            </a:r>
            <a:r>
              <a:rPr lang="en-US" altLang="zh-CN" sz="2800" b="1" dirty="0"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Counter</a:t>
            </a:r>
            <a:r>
              <a:rPr lang="en-US" altLang="zh-CN" sz="2800" b="1" dirty="0">
                <a:ea typeface="宋体" panose="02010600030101010101" pitchFamily="2" charset="-122"/>
              </a:rPr>
              <a:t>(Ripple Counters):The FF output transition serves as a source for triggering other FFs. 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No common clock</a:t>
            </a:r>
            <a:r>
              <a:rPr lang="en-US" altLang="zh-CN" sz="2800" b="1" dirty="0">
                <a:ea typeface="宋体" panose="02010600030101010101" pitchFamily="2" charset="-122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Synchronous </a:t>
            </a:r>
            <a:r>
              <a:rPr lang="en-US" altLang="zh-CN" sz="2800" b="1" dirty="0" err="1">
                <a:solidFill>
                  <a:srgbClr val="FF0000"/>
                </a:solidFill>
                <a:ea typeface="宋体" panose="02010600030101010101" pitchFamily="2" charset="-122"/>
              </a:rPr>
              <a:t>Counter</a:t>
            </a:r>
            <a:r>
              <a:rPr lang="en-US" altLang="zh-CN" sz="2800" b="1" dirty="0" err="1">
                <a:ea typeface="宋体" panose="02010600030101010101" pitchFamily="2" charset="-122"/>
              </a:rPr>
              <a:t>:All</a:t>
            </a:r>
            <a:r>
              <a:rPr lang="en-US" altLang="zh-CN" sz="2800" b="1" dirty="0">
                <a:ea typeface="宋体" panose="02010600030101010101" pitchFamily="2" charset="-122"/>
              </a:rPr>
              <a:t> FFs receive the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common clock pulse</a:t>
            </a:r>
            <a:r>
              <a:rPr lang="en-US" altLang="zh-CN" sz="2800" b="1" dirty="0">
                <a:ea typeface="宋体" panose="02010600030101010101" pitchFamily="2" charset="-122"/>
              </a:rPr>
              <a:t>, and the change of state is determined from the present state.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Rectangle 2"/>
          <p:cNvSpPr>
            <a:spLocks noChangeArrowheads="1"/>
          </p:cNvSpPr>
          <p:nvPr/>
        </p:nvSpPr>
        <p:spPr bwMode="auto">
          <a:xfrm>
            <a:off x="2133600" y="457200"/>
            <a:ext cx="79248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zh-CN" altLang="zh-CN">
              <a:ea typeface="宋体" panose="02010600030101010101" pitchFamily="2" charset="-122"/>
            </a:endParaRPr>
          </a:p>
        </p:txBody>
      </p:sp>
      <p:graphicFrame>
        <p:nvGraphicFramePr>
          <p:cNvPr id="440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036429"/>
              </p:ext>
            </p:extLst>
          </p:nvPr>
        </p:nvGraphicFramePr>
        <p:xfrm>
          <a:off x="4310062" y="1497747"/>
          <a:ext cx="7461251" cy="2237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5200920" imgH="1560240" progId="">
                  <p:embed/>
                </p:oleObj>
              </mc:Choice>
              <mc:Fallback>
                <p:oleObj name="CorelDRAW" r:id="rId4" imgW="5200920" imgH="1560240" progId="">
                  <p:embed/>
                  <p:pic>
                    <p:nvPicPr>
                      <p:cNvPr id="0" name="Picture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0062" y="1497747"/>
                        <a:ext cx="7461251" cy="223783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2" name="Rectangle 7"/>
          <p:cNvSpPr>
            <a:spLocks noChangeArrowheads="1"/>
          </p:cNvSpPr>
          <p:nvPr/>
        </p:nvSpPr>
        <p:spPr bwMode="auto">
          <a:xfrm>
            <a:off x="2867117" y="544224"/>
            <a:ext cx="6627520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A 4-bit Synchronous Binary Counter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DEDEE0D-9D2C-4C07-9F7D-74FC3A3E22B6}"/>
              </a:ext>
            </a:extLst>
          </p:cNvPr>
          <p:cNvGrpSpPr/>
          <p:nvPr/>
        </p:nvGrpSpPr>
        <p:grpSpPr>
          <a:xfrm>
            <a:off x="4419600" y="4096476"/>
            <a:ext cx="7234238" cy="2243554"/>
            <a:chOff x="5791200" y="4096476"/>
            <a:chExt cx="5181600" cy="2243554"/>
          </a:xfrm>
        </p:grpSpPr>
        <p:sp>
          <p:nvSpPr>
            <p:cNvPr id="165903" name="Rectangle 15"/>
            <p:cNvSpPr>
              <a:spLocks noChangeArrowheads="1"/>
            </p:cNvSpPr>
            <p:nvPr/>
          </p:nvSpPr>
          <p:spPr bwMode="auto">
            <a:xfrm>
              <a:off x="6934200" y="4629877"/>
              <a:ext cx="287338" cy="696913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 sz="3200">
                <a:ea typeface="宋体" panose="02010600030101010101" pitchFamily="2" charset="-122"/>
              </a:endParaRPr>
            </a:p>
          </p:txBody>
        </p:sp>
        <p:sp>
          <p:nvSpPr>
            <p:cNvPr id="165904" name="Rectangle 16"/>
            <p:cNvSpPr>
              <a:spLocks noChangeArrowheads="1"/>
            </p:cNvSpPr>
            <p:nvPr/>
          </p:nvSpPr>
          <p:spPr bwMode="auto">
            <a:xfrm>
              <a:off x="9307514" y="4629877"/>
              <a:ext cx="287337" cy="696913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 sz="3200">
                <a:ea typeface="宋体" panose="02010600030101010101" pitchFamily="2" charset="-122"/>
              </a:endParaRPr>
            </a:p>
          </p:txBody>
        </p:sp>
        <p:sp>
          <p:nvSpPr>
            <p:cNvPr id="165905" name="Rectangle 17"/>
            <p:cNvSpPr>
              <a:spLocks noChangeArrowheads="1"/>
            </p:cNvSpPr>
            <p:nvPr/>
          </p:nvSpPr>
          <p:spPr bwMode="auto">
            <a:xfrm>
              <a:off x="8129589" y="4629876"/>
              <a:ext cx="287337" cy="12192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 sz="3200">
                <a:ea typeface="宋体" panose="02010600030101010101" pitchFamily="2" charset="-122"/>
              </a:endParaRPr>
            </a:p>
          </p:txBody>
        </p:sp>
        <p:sp>
          <p:nvSpPr>
            <p:cNvPr id="165906" name="Rectangle 18"/>
            <p:cNvSpPr>
              <a:spLocks noChangeArrowheads="1"/>
            </p:cNvSpPr>
            <p:nvPr/>
          </p:nvSpPr>
          <p:spPr bwMode="auto">
            <a:xfrm>
              <a:off x="10471150" y="4629876"/>
              <a:ext cx="287338" cy="12192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zh-CN" altLang="en-US" sz="3200">
                <a:ea typeface="宋体" panose="02010600030101010101" pitchFamily="2" charset="-122"/>
              </a:endParaRPr>
            </a:p>
          </p:txBody>
        </p:sp>
        <p:graphicFrame>
          <p:nvGraphicFramePr>
            <p:cNvPr id="165896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2741408"/>
                </p:ext>
              </p:extLst>
            </p:nvPr>
          </p:nvGraphicFramePr>
          <p:xfrm>
            <a:off x="6096000" y="4096476"/>
            <a:ext cx="4876800" cy="2211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6" imgW="3761280" imgH="1683720" progId="">
                    <p:embed/>
                  </p:oleObj>
                </mc:Choice>
                <mc:Fallback>
                  <p:oleObj name="CorelDRAW" r:id="rId6" imgW="3761280" imgH="1683720" progId="">
                    <p:embed/>
                    <p:pic>
                      <p:nvPicPr>
                        <p:cNvPr id="0" name="Picture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0" y="4096476"/>
                          <a:ext cx="4876800" cy="2211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44" name="Text Box 10"/>
            <p:cNvSpPr txBox="1">
              <a:spLocks noChangeArrowheads="1"/>
            </p:cNvSpPr>
            <p:nvPr/>
          </p:nvSpPr>
          <p:spPr bwMode="auto">
            <a:xfrm>
              <a:off x="5791200" y="4553676"/>
              <a:ext cx="5334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6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4045" name="Text Box 11"/>
            <p:cNvSpPr txBox="1">
              <a:spLocks noChangeArrowheads="1"/>
            </p:cNvSpPr>
            <p:nvPr/>
          </p:nvSpPr>
          <p:spPr bwMode="auto">
            <a:xfrm>
              <a:off x="5791200" y="5010876"/>
              <a:ext cx="5334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6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4046" name="Text Box 12"/>
            <p:cNvSpPr txBox="1">
              <a:spLocks noChangeArrowheads="1"/>
            </p:cNvSpPr>
            <p:nvPr/>
          </p:nvSpPr>
          <p:spPr bwMode="auto">
            <a:xfrm>
              <a:off x="5791200" y="5468076"/>
              <a:ext cx="5334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6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4047" name="Text Box 13"/>
            <p:cNvSpPr txBox="1">
              <a:spLocks noChangeArrowheads="1"/>
            </p:cNvSpPr>
            <p:nvPr/>
          </p:nvSpPr>
          <p:spPr bwMode="auto">
            <a:xfrm>
              <a:off x="5791200" y="6001476"/>
              <a:ext cx="5334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6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165902" name="Text Box 14"/>
          <p:cNvSpPr txBox="1">
            <a:spLocks noChangeArrowheads="1"/>
          </p:cNvSpPr>
          <p:nvPr/>
        </p:nvSpPr>
        <p:spPr bwMode="auto">
          <a:xfrm>
            <a:off x="380407" y="1769548"/>
            <a:ext cx="3771900" cy="4401205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The 4-bit binary counter has one more AND gate than the 3-bit counter just described. The shaded areas show where the AND gate outputs are HIGH causing the next FF to toggle.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5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5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0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76601" y="2971801"/>
            <a:ext cx="5528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/>
              <a:t>Sequential Circuits’ Design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0478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2" y="1096964"/>
            <a:ext cx="6408738" cy="542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2410405" y="405828"/>
            <a:ext cx="7502951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Sequential Circuit Models(</a:t>
            </a:r>
            <a:r>
              <a:rPr lang="zh-CN" altLang="en-US" sz="3200" b="1" dirty="0">
                <a:solidFill>
                  <a:srgbClr val="FFFF99"/>
                </a:solidFill>
                <a:ea typeface="宋体" panose="02010600030101010101" pitchFamily="2" charset="-122"/>
              </a:rPr>
              <a:t>时序电路模型</a:t>
            </a:r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286000" y="5520132"/>
            <a:ext cx="2209800" cy="609600"/>
          </a:xfrm>
          <a:prstGeom prst="wedgeRoundRectCallout">
            <a:avLst>
              <a:gd name="adj1" fmla="val 45251"/>
              <a:gd name="adj2" fmla="val -123281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b="1">
                <a:ea typeface="宋体" panose="02010600030101010101" pitchFamily="2" charset="-122"/>
              </a:rPr>
              <a:t>电路存在反馈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610600" y="5428851"/>
            <a:ext cx="2519362" cy="983852"/>
          </a:xfrm>
          <a:prstGeom prst="wedgeRoundRectCallout">
            <a:avLst>
              <a:gd name="adj1" fmla="val -78832"/>
              <a:gd name="adj2" fmla="val -82080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b="1" dirty="0">
                <a:ea typeface="宋体" panose="02010600030101010101" pitchFamily="2" charset="-122"/>
              </a:rPr>
              <a:t>存储元件：数据随时间自由变化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9601200" y="1578372"/>
            <a:ext cx="2195513" cy="983853"/>
          </a:xfrm>
          <a:prstGeom prst="wedgeRoundRectCallout">
            <a:avLst>
              <a:gd name="adj1" fmla="val -77612"/>
              <a:gd name="adj2" fmla="val -12772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b="1" dirty="0">
                <a:ea typeface="宋体" panose="02010600030101010101" pitchFamily="2" charset="-122"/>
              </a:rPr>
              <a:t>输出方程</a:t>
            </a:r>
          </a:p>
          <a:p>
            <a:pPr algn="ctr"/>
            <a:r>
              <a:rPr lang="en-US" altLang="zh-CN" b="1" dirty="0">
                <a:ea typeface="宋体" panose="02010600030101010101" pitchFamily="2" charset="-122"/>
              </a:rPr>
              <a:t>O=</a:t>
            </a:r>
            <a:r>
              <a:rPr lang="en-US" altLang="zh-CN" b="1" dirty="0" err="1">
                <a:ea typeface="宋体" panose="02010600030101010101" pitchFamily="2" charset="-122"/>
              </a:rPr>
              <a:t>f</a:t>
            </a:r>
            <a:r>
              <a:rPr lang="en-US" altLang="zh-CN" b="1" baseline="-25000" dirty="0" err="1">
                <a:ea typeface="宋体" panose="02010600030101010101" pitchFamily="2" charset="-122"/>
              </a:rPr>
              <a:t>1</a:t>
            </a:r>
            <a:r>
              <a:rPr lang="en-US" altLang="zh-CN" b="1" dirty="0">
                <a:ea typeface="宋体" panose="02010600030101010101" pitchFamily="2" charset="-122"/>
              </a:rPr>
              <a:t>(</a:t>
            </a:r>
            <a:r>
              <a:rPr lang="en-US" altLang="zh-CN" b="1" dirty="0" err="1">
                <a:ea typeface="宋体" panose="02010600030101010101" pitchFamily="2" charset="-122"/>
              </a:rPr>
              <a:t>I,S</a:t>
            </a:r>
            <a:r>
              <a:rPr lang="en-US" altLang="zh-CN" b="1" dirty="0"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9601200" y="3503612"/>
            <a:ext cx="2195512" cy="983854"/>
          </a:xfrm>
          <a:prstGeom prst="wedgeRoundRectCallout">
            <a:avLst>
              <a:gd name="adj1" fmla="val -71312"/>
              <a:gd name="adj2" fmla="val 11479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b="1" dirty="0">
                <a:ea typeface="宋体" panose="02010600030101010101" pitchFamily="2" charset="-122"/>
              </a:rPr>
              <a:t>激励方程</a:t>
            </a:r>
          </a:p>
          <a:p>
            <a:pPr algn="ctr"/>
            <a:r>
              <a:rPr lang="en-US" altLang="zh-CN" b="1" dirty="0">
                <a:ea typeface="宋体" panose="02010600030101010101" pitchFamily="2" charset="-122"/>
              </a:rPr>
              <a:t>E=</a:t>
            </a:r>
            <a:r>
              <a:rPr lang="en-US" altLang="zh-CN" b="1" dirty="0" err="1">
                <a:ea typeface="宋体" panose="02010600030101010101" pitchFamily="2" charset="-122"/>
              </a:rPr>
              <a:t>f</a:t>
            </a:r>
            <a:r>
              <a:rPr lang="en-US" altLang="zh-CN" b="1" baseline="-25000" dirty="0" err="1">
                <a:ea typeface="宋体" panose="02010600030101010101" pitchFamily="2" charset="-122"/>
              </a:rPr>
              <a:t>2</a:t>
            </a:r>
            <a:r>
              <a:rPr lang="en-US" altLang="zh-CN" b="1" dirty="0">
                <a:ea typeface="宋体" panose="02010600030101010101" pitchFamily="2" charset="-122"/>
              </a:rPr>
              <a:t>(</a:t>
            </a:r>
            <a:r>
              <a:rPr lang="en-US" altLang="zh-CN" b="1" dirty="0" err="1">
                <a:ea typeface="宋体" panose="02010600030101010101" pitchFamily="2" charset="-122"/>
              </a:rPr>
              <a:t>I,S</a:t>
            </a:r>
            <a:r>
              <a:rPr lang="en-US" altLang="zh-CN" b="1" dirty="0"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762000" y="2958306"/>
            <a:ext cx="2195512" cy="941387"/>
          </a:xfrm>
          <a:prstGeom prst="wedgeRoundRectCallout">
            <a:avLst>
              <a:gd name="adj1" fmla="val 65735"/>
              <a:gd name="adj2" fmla="val 42041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b="1" dirty="0">
                <a:ea typeface="宋体" panose="02010600030101010101" pitchFamily="2" charset="-122"/>
              </a:rPr>
              <a:t>状态方程</a:t>
            </a:r>
          </a:p>
          <a:p>
            <a:pPr algn="ctr"/>
            <a:r>
              <a:rPr lang="en-US" altLang="zh-CN" b="1" dirty="0" err="1">
                <a:ea typeface="宋体" panose="02010600030101010101" pitchFamily="2" charset="-122"/>
              </a:rPr>
              <a:t>S</a:t>
            </a:r>
            <a:r>
              <a:rPr lang="en-US" altLang="zh-CN" b="1" baseline="-25000" dirty="0" err="1">
                <a:ea typeface="宋体" panose="02010600030101010101" pitchFamily="2" charset="-122"/>
              </a:rPr>
              <a:t>t+1</a:t>
            </a:r>
            <a:r>
              <a:rPr lang="en-US" altLang="zh-CN" b="1" dirty="0">
                <a:ea typeface="宋体" panose="02010600030101010101" pitchFamily="2" charset="-122"/>
              </a:rPr>
              <a:t>=</a:t>
            </a:r>
            <a:r>
              <a:rPr lang="en-US" altLang="zh-CN" b="1" dirty="0" err="1">
                <a:ea typeface="宋体" panose="02010600030101010101" pitchFamily="2" charset="-122"/>
              </a:rPr>
              <a:t>f</a:t>
            </a:r>
            <a:r>
              <a:rPr lang="en-US" altLang="zh-CN" b="1" baseline="-25000" dirty="0" err="1">
                <a:ea typeface="宋体" panose="02010600030101010101" pitchFamily="2" charset="-122"/>
              </a:rPr>
              <a:t>3</a:t>
            </a:r>
            <a:r>
              <a:rPr lang="en-US" altLang="zh-CN" b="1" dirty="0">
                <a:ea typeface="宋体" panose="02010600030101010101" pitchFamily="2" charset="-122"/>
              </a:rPr>
              <a:t>(</a:t>
            </a:r>
            <a:r>
              <a:rPr lang="en-US" altLang="zh-CN" b="1" dirty="0" err="1">
                <a:ea typeface="宋体" panose="02010600030101010101" pitchFamily="2" charset="-122"/>
              </a:rPr>
              <a:t>E,S</a:t>
            </a:r>
            <a:r>
              <a:rPr lang="en-US" altLang="zh-CN" b="1" baseline="-25000" dirty="0" err="1">
                <a:ea typeface="宋体" panose="02010600030101010101" pitchFamily="2" charset="-122"/>
              </a:rPr>
              <a:t>t</a:t>
            </a:r>
            <a:r>
              <a:rPr lang="en-US" altLang="zh-CN" b="1" dirty="0">
                <a:ea typeface="宋体" panose="02010600030101010101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664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602535" y="427195"/>
            <a:ext cx="4834529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Mealy Vs Moore machines</a:t>
            </a:r>
          </a:p>
        </p:txBody>
      </p:sp>
      <p:sp>
        <p:nvSpPr>
          <p:cNvPr id="5" name="矩形 4"/>
          <p:cNvSpPr/>
          <p:nvPr/>
        </p:nvSpPr>
        <p:spPr>
          <a:xfrm>
            <a:off x="609599" y="1219200"/>
            <a:ext cx="10820400" cy="5334001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 wrap="square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0000"/>
                </a:solidFill>
              </a:rPr>
              <a:t>Mealy </a:t>
            </a:r>
            <a:r>
              <a:rPr lang="en-US" altLang="zh-CN" sz="2800" b="1" dirty="0" err="1">
                <a:solidFill>
                  <a:srgbClr val="FF0000"/>
                </a:solidFill>
              </a:rPr>
              <a:t>model</a:t>
            </a:r>
            <a:r>
              <a:rPr lang="en-US" altLang="zh-CN" sz="2800" b="1" dirty="0" err="1"/>
              <a:t>:Both</a:t>
            </a:r>
            <a:r>
              <a:rPr lang="en-US" altLang="zh-CN" sz="2800" b="1" dirty="0"/>
              <a:t> outputs and next state depend both on primary inputs AND present state.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0000"/>
                </a:solidFill>
              </a:rPr>
              <a:t>Moore </a:t>
            </a:r>
            <a:r>
              <a:rPr lang="en-US" altLang="zh-CN" sz="2800" b="1" dirty="0" err="1">
                <a:solidFill>
                  <a:srgbClr val="FF0000"/>
                </a:solidFill>
              </a:rPr>
              <a:t>model</a:t>
            </a:r>
            <a:r>
              <a:rPr lang="en-US" altLang="zh-CN" sz="2800" b="1" dirty="0" err="1"/>
              <a:t>:Only</a:t>
            </a:r>
            <a:r>
              <a:rPr lang="en-US" altLang="zh-CN" sz="2800" b="1" dirty="0"/>
              <a:t> next state depends directly on primary inputs AND present state. Outputs depend only on present state.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211806"/>
              </p:ext>
            </p:extLst>
          </p:nvPr>
        </p:nvGraphicFramePr>
        <p:xfrm>
          <a:off x="2590800" y="2133601"/>
          <a:ext cx="6553200" cy="166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065871" imgH="1318974" progId="">
                  <p:embed/>
                </p:oleObj>
              </mc:Choice>
              <mc:Fallback>
                <p:oleObj name="Visio" r:id="rId3" imgW="5065871" imgH="1318974" progId="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133601"/>
                        <a:ext cx="6553200" cy="166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477147"/>
              </p:ext>
            </p:extLst>
          </p:nvPr>
        </p:nvGraphicFramePr>
        <p:xfrm>
          <a:off x="2362201" y="4880760"/>
          <a:ext cx="6643687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420916" imgH="1114425" progId="">
                  <p:embed/>
                </p:oleObj>
              </mc:Choice>
              <mc:Fallback>
                <p:oleObj name="Visio" r:id="rId5" imgW="5420916" imgH="1114425" progId="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1" y="4880760"/>
                        <a:ext cx="6643687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9220200" y="2627014"/>
            <a:ext cx="159851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O=g(</a:t>
            </a:r>
            <a:r>
              <a:rPr lang="en-US" altLang="zh-CN" sz="2800" b="1" dirty="0" err="1">
                <a:solidFill>
                  <a:srgbClr val="FF0000"/>
                </a:solidFill>
                <a:ea typeface="宋体" panose="02010600030101010101" pitchFamily="2" charset="-122"/>
              </a:rPr>
              <a:t>I,S</a:t>
            </a:r>
            <a:r>
              <a:rPr lang="en-US" altLang="zh-CN" sz="2800" b="1" baseline="-25000" dirty="0" err="1">
                <a:solidFill>
                  <a:srgbClr val="FF0000"/>
                </a:solidFill>
                <a:ea typeface="宋体" panose="02010600030101010101" pitchFamily="2" charset="-122"/>
              </a:rPr>
              <a:t>t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  <a:endParaRPr lang="zh-CN" altLang="en-US" sz="2800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9220200" y="5081267"/>
            <a:ext cx="136928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O=g(S</a:t>
            </a:r>
            <a:r>
              <a:rPr lang="en-US" altLang="zh-CN" sz="2800" b="1" baseline="-25000" dirty="0">
                <a:solidFill>
                  <a:srgbClr val="FF0000"/>
                </a:solidFill>
                <a:ea typeface="宋体" panose="02010600030101010101" pitchFamily="2" charset="-122"/>
              </a:rPr>
              <a:t>t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  <a:endParaRPr lang="zh-CN" altLang="en-US" sz="2800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302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2909808" y="486547"/>
            <a:ext cx="6664004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State Machine Notation(</a:t>
            </a:r>
            <a:r>
              <a:rPr lang="zh-CN" altLang="en-US" sz="3200" b="1" dirty="0">
                <a:solidFill>
                  <a:srgbClr val="FFFF99"/>
                </a:solidFill>
                <a:ea typeface="宋体" panose="02010600030101010101" pitchFamily="2" charset="-122"/>
              </a:rPr>
              <a:t>状态机符号</a:t>
            </a:r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)</a:t>
            </a:r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1037103" y="1427163"/>
            <a:ext cx="5345112" cy="4525962"/>
            <a:chOff x="431" y="1117"/>
            <a:chExt cx="3367" cy="2851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 cstate="print">
              <a:lum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1117"/>
              <a:ext cx="3367" cy="28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791" y="2568"/>
              <a:ext cx="409" cy="13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7258050" y="1371600"/>
            <a:ext cx="3409950" cy="4038600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sz="2800" b="1" dirty="0" err="1"/>
              <a:t>Imput</a:t>
            </a:r>
            <a:r>
              <a:rPr lang="en-US" altLang="zh-CN" sz="2800" b="1" dirty="0"/>
              <a:t> variable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sz="2800" b="1" dirty="0"/>
              <a:t>Output variable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sz="2800" b="1" dirty="0"/>
              <a:t>State variable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sz="2800" b="1" dirty="0"/>
              <a:t>Excitation variable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sz="2800" b="1" dirty="0"/>
              <a:t>State</a:t>
            </a:r>
          </a:p>
          <a:p>
            <a:pPr>
              <a:spcBef>
                <a:spcPts val="0"/>
              </a:spcBef>
            </a:pPr>
            <a:r>
              <a:rPr lang="en-US" altLang="zh-CN" sz="2800" b="1" dirty="0"/>
              <a:t>State variables and states are related by the expression: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en-US" altLang="zh-CN" sz="2800" b="1" dirty="0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7594600" y="4694977"/>
            <a:ext cx="27368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200" b="1" dirty="0" err="1"/>
              <a:t>2</a:t>
            </a:r>
            <a:r>
              <a:rPr lang="en-US" altLang="zh-CN" sz="3200" b="1" baseline="30000" dirty="0" err="1"/>
              <a:t>x</a:t>
            </a:r>
            <a:r>
              <a:rPr lang="en-US" altLang="zh-CN" sz="3200" b="1" dirty="0"/>
              <a:t>=y</a:t>
            </a: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H="1">
            <a:off x="8229598" y="5218197"/>
            <a:ext cx="501990" cy="590466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6808788" y="5808663"/>
            <a:ext cx="2448106" cy="52322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State variables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9432190" y="5808663"/>
            <a:ext cx="1042273" cy="52322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states</a:t>
            </a: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9296400" y="5218197"/>
            <a:ext cx="501991" cy="590466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764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4008183" y="541089"/>
            <a:ext cx="4336444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State Diagram (</a:t>
            </a:r>
            <a:r>
              <a:rPr lang="zh-CN" altLang="en-US" sz="3200" b="1" dirty="0">
                <a:solidFill>
                  <a:srgbClr val="FFFF99"/>
                </a:solidFill>
                <a:ea typeface="宋体" panose="02010600030101010101" pitchFamily="2" charset="-122"/>
              </a:rPr>
              <a:t>状态图</a:t>
            </a:r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5" name="Rectangle 31"/>
          <p:cNvSpPr txBox="1">
            <a:spLocks noChangeArrowheads="1"/>
          </p:cNvSpPr>
          <p:nvPr/>
        </p:nvSpPr>
        <p:spPr>
          <a:xfrm>
            <a:off x="900019" y="1863173"/>
            <a:ext cx="5410200" cy="1993313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representation of a state table.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label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denotes state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34"/>
          <p:cNvSpPr>
            <a:spLocks noChangeArrowheads="1"/>
          </p:cNvSpPr>
          <p:nvPr/>
        </p:nvSpPr>
        <p:spPr bwMode="auto">
          <a:xfrm>
            <a:off x="7445132" y="4784236"/>
            <a:ext cx="914400" cy="838200"/>
          </a:xfrm>
          <a:prstGeom prst="ellipse">
            <a:avLst/>
          </a:prstGeom>
          <a:noFill/>
          <a:ln w="254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val 35"/>
          <p:cNvSpPr>
            <a:spLocks noChangeArrowheads="1"/>
          </p:cNvSpPr>
          <p:nvPr/>
        </p:nvSpPr>
        <p:spPr bwMode="auto">
          <a:xfrm>
            <a:off x="9959732" y="4784236"/>
            <a:ext cx="914400" cy="838200"/>
          </a:xfrm>
          <a:prstGeom prst="ellipse">
            <a:avLst/>
          </a:prstGeom>
          <a:noFill/>
          <a:ln w="2540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Freeform 36"/>
          <p:cNvSpPr>
            <a:spLocks/>
          </p:cNvSpPr>
          <p:nvPr/>
        </p:nvSpPr>
        <p:spPr bwMode="auto">
          <a:xfrm>
            <a:off x="8359532" y="5000136"/>
            <a:ext cx="1600200" cy="241300"/>
          </a:xfrm>
          <a:custGeom>
            <a:avLst/>
            <a:gdLst>
              <a:gd name="T0" fmla="*/ 0 w 960"/>
              <a:gd name="T1" fmla="*/ 152 h 152"/>
              <a:gd name="T2" fmla="*/ 480 w 960"/>
              <a:gd name="T3" fmla="*/ 8 h 152"/>
              <a:gd name="T4" fmla="*/ 960 w 960"/>
              <a:gd name="T5" fmla="*/ 10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60" h="152">
                <a:moveTo>
                  <a:pt x="0" y="152"/>
                </a:moveTo>
                <a:cubicBezTo>
                  <a:pt x="160" y="84"/>
                  <a:pt x="320" y="16"/>
                  <a:pt x="480" y="8"/>
                </a:cubicBezTo>
                <a:cubicBezTo>
                  <a:pt x="640" y="0"/>
                  <a:pt x="800" y="52"/>
                  <a:pt x="960" y="104"/>
                </a:cubicBezTo>
              </a:path>
            </a:pathLst>
          </a:custGeom>
          <a:noFill/>
          <a:ln w="25400" cap="flat" cmpd="sng">
            <a:solidFill>
              <a:srgbClr val="000514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Box 37"/>
          <p:cNvSpPr txBox="1">
            <a:spLocks noChangeArrowheads="1"/>
          </p:cNvSpPr>
          <p:nvPr/>
        </p:nvSpPr>
        <p:spPr bwMode="auto">
          <a:xfrm>
            <a:off x="8888170" y="4631836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b="1" i="1">
                <a:solidFill>
                  <a:srgbClr val="000514"/>
                </a:solidFill>
                <a:latin typeface="Comic Sans MS" panose="030F0702030302020204" pitchFamily="66" charset="0"/>
              </a:rPr>
              <a:t>X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8229600" y="1874643"/>
            <a:ext cx="3661859" cy="2560698"/>
            <a:chOff x="5508625" y="1412875"/>
            <a:chExt cx="3661859" cy="2560698"/>
          </a:xfrm>
          <a:solidFill>
            <a:schemeClr val="bg1"/>
          </a:solidFill>
        </p:grpSpPr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6588125" y="2708275"/>
              <a:ext cx="503238" cy="50323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7885113" y="2708275"/>
              <a:ext cx="503237" cy="50323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4" name="Arc 12"/>
            <p:cNvSpPr>
              <a:spLocks/>
            </p:cNvSpPr>
            <p:nvPr/>
          </p:nvSpPr>
          <p:spPr bwMode="auto">
            <a:xfrm>
              <a:off x="6791325" y="2349500"/>
              <a:ext cx="1381125" cy="417513"/>
            </a:xfrm>
            <a:custGeom>
              <a:avLst/>
              <a:gdLst>
                <a:gd name="G0" fmla="+- 21278 0 0"/>
                <a:gd name="G1" fmla="+- 21600 0 0"/>
                <a:gd name="G2" fmla="+- 21600 0 0"/>
                <a:gd name="T0" fmla="*/ 0 w 42710"/>
                <a:gd name="T1" fmla="*/ 17884 h 21600"/>
                <a:gd name="T2" fmla="*/ 42710 w 42710"/>
                <a:gd name="T3" fmla="*/ 18913 h 21600"/>
                <a:gd name="T4" fmla="*/ 21278 w 4271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710" h="21600" fill="none" extrusionOk="0">
                  <a:moveTo>
                    <a:pt x="0" y="17884"/>
                  </a:moveTo>
                  <a:cubicBezTo>
                    <a:pt x="1805" y="7544"/>
                    <a:pt x="10782" y="-1"/>
                    <a:pt x="21278" y="0"/>
                  </a:cubicBezTo>
                  <a:cubicBezTo>
                    <a:pt x="32168" y="0"/>
                    <a:pt x="41355" y="8107"/>
                    <a:pt x="42710" y="18912"/>
                  </a:cubicBezTo>
                </a:path>
                <a:path w="42710" h="21600" stroke="0" extrusionOk="0">
                  <a:moveTo>
                    <a:pt x="0" y="17884"/>
                  </a:moveTo>
                  <a:cubicBezTo>
                    <a:pt x="1805" y="7544"/>
                    <a:pt x="10782" y="-1"/>
                    <a:pt x="21278" y="0"/>
                  </a:cubicBezTo>
                  <a:cubicBezTo>
                    <a:pt x="32168" y="0"/>
                    <a:pt x="41355" y="8107"/>
                    <a:pt x="42710" y="18912"/>
                  </a:cubicBezTo>
                  <a:lnTo>
                    <a:pt x="21278" y="2160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Arc 13"/>
            <p:cNvSpPr>
              <a:spLocks/>
            </p:cNvSpPr>
            <p:nvPr/>
          </p:nvSpPr>
          <p:spPr bwMode="auto">
            <a:xfrm flipV="1">
              <a:off x="6804025" y="3141663"/>
              <a:ext cx="1381125" cy="374650"/>
            </a:xfrm>
            <a:custGeom>
              <a:avLst/>
              <a:gdLst>
                <a:gd name="G0" fmla="+- 21278 0 0"/>
                <a:gd name="G1" fmla="+- 21600 0 0"/>
                <a:gd name="G2" fmla="+- 21600 0 0"/>
                <a:gd name="T0" fmla="*/ 0 w 42710"/>
                <a:gd name="T1" fmla="*/ 17884 h 21600"/>
                <a:gd name="T2" fmla="*/ 42710 w 42710"/>
                <a:gd name="T3" fmla="*/ 18913 h 21600"/>
                <a:gd name="T4" fmla="*/ 21278 w 4271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710" h="21600" fill="none" extrusionOk="0">
                  <a:moveTo>
                    <a:pt x="0" y="17884"/>
                  </a:moveTo>
                  <a:cubicBezTo>
                    <a:pt x="1805" y="7544"/>
                    <a:pt x="10782" y="-1"/>
                    <a:pt x="21278" y="0"/>
                  </a:cubicBezTo>
                  <a:cubicBezTo>
                    <a:pt x="32168" y="0"/>
                    <a:pt x="41355" y="8107"/>
                    <a:pt x="42710" y="18912"/>
                  </a:cubicBezTo>
                </a:path>
                <a:path w="42710" h="21600" stroke="0" extrusionOk="0">
                  <a:moveTo>
                    <a:pt x="0" y="17884"/>
                  </a:moveTo>
                  <a:cubicBezTo>
                    <a:pt x="1805" y="7544"/>
                    <a:pt x="10782" y="-1"/>
                    <a:pt x="21278" y="0"/>
                  </a:cubicBezTo>
                  <a:cubicBezTo>
                    <a:pt x="32168" y="0"/>
                    <a:pt x="41355" y="8107"/>
                    <a:pt x="42710" y="18912"/>
                  </a:cubicBezTo>
                  <a:lnTo>
                    <a:pt x="21278" y="2160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Arc 14"/>
            <p:cNvSpPr>
              <a:spLocks/>
            </p:cNvSpPr>
            <p:nvPr/>
          </p:nvSpPr>
          <p:spPr bwMode="auto">
            <a:xfrm>
              <a:off x="6159500" y="2681288"/>
              <a:ext cx="547688" cy="60483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9038 w 39038"/>
                <a:gd name="T1" fmla="*/ 34346 h 43200"/>
                <a:gd name="T2" fmla="*/ 37273 w 39038"/>
                <a:gd name="T3" fmla="*/ 6737 h 43200"/>
                <a:gd name="T4" fmla="*/ 21600 w 39038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038" h="43200" fill="none" extrusionOk="0">
                  <a:moveTo>
                    <a:pt x="39038" y="34346"/>
                  </a:moveTo>
                  <a:cubicBezTo>
                    <a:pt x="34971" y="39910"/>
                    <a:pt x="28492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7527" y="-1"/>
                    <a:pt x="33194" y="2435"/>
                    <a:pt x="37273" y="6736"/>
                  </a:cubicBezTo>
                </a:path>
                <a:path w="39038" h="43200" stroke="0" extrusionOk="0">
                  <a:moveTo>
                    <a:pt x="39038" y="34346"/>
                  </a:moveTo>
                  <a:cubicBezTo>
                    <a:pt x="34971" y="39910"/>
                    <a:pt x="28492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7527" y="-1"/>
                    <a:pt x="33194" y="2435"/>
                    <a:pt x="37273" y="6736"/>
                  </a:cubicBezTo>
                  <a:lnTo>
                    <a:pt x="21600" y="2160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Arc 15"/>
            <p:cNvSpPr>
              <a:spLocks/>
            </p:cNvSpPr>
            <p:nvPr/>
          </p:nvSpPr>
          <p:spPr bwMode="auto">
            <a:xfrm rot="11599025">
              <a:off x="8301038" y="2706688"/>
              <a:ext cx="563562" cy="60483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40221 w 40221"/>
                <a:gd name="T1" fmla="*/ 32547 h 43200"/>
                <a:gd name="T2" fmla="*/ 37273 w 40221"/>
                <a:gd name="T3" fmla="*/ 6737 h 43200"/>
                <a:gd name="T4" fmla="*/ 21600 w 40221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221" h="43200" fill="none" extrusionOk="0">
                  <a:moveTo>
                    <a:pt x="40220" y="32546"/>
                  </a:moveTo>
                  <a:cubicBezTo>
                    <a:pt x="36340" y="39147"/>
                    <a:pt x="29256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7527" y="-1"/>
                    <a:pt x="33194" y="2435"/>
                    <a:pt x="37273" y="6736"/>
                  </a:cubicBezTo>
                </a:path>
                <a:path w="40221" h="43200" stroke="0" extrusionOk="0">
                  <a:moveTo>
                    <a:pt x="40220" y="32546"/>
                  </a:moveTo>
                  <a:cubicBezTo>
                    <a:pt x="36340" y="39147"/>
                    <a:pt x="29256" y="43199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7527" y="-1"/>
                    <a:pt x="33194" y="2435"/>
                    <a:pt x="37273" y="6736"/>
                  </a:cubicBezTo>
                  <a:lnTo>
                    <a:pt x="21600" y="21600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7164388" y="1892300"/>
              <a:ext cx="643125" cy="4001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ea typeface="宋体" panose="02010600030101010101" pitchFamily="2" charset="-122"/>
                </a:rPr>
                <a:t>D=1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7235825" y="3573463"/>
              <a:ext cx="643125" cy="4001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ea typeface="宋体" panose="02010600030101010101" pitchFamily="2" charset="-122"/>
                </a:rPr>
                <a:t>D=0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5508625" y="2781300"/>
              <a:ext cx="643125" cy="4001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ea typeface="宋体" panose="02010600030101010101" pitchFamily="2" charset="-122"/>
                </a:rPr>
                <a:t>D=0</a:t>
              </a: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8505825" y="2276475"/>
              <a:ext cx="643125" cy="4001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ea typeface="宋体" panose="02010600030101010101" pitchFamily="2" charset="-122"/>
                </a:rPr>
                <a:t>D=1</a:t>
              </a: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5889625" y="1412875"/>
              <a:ext cx="3280859" cy="46166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ea typeface="宋体" panose="02010600030101010101" pitchFamily="2" charset="-122"/>
                </a:rPr>
                <a:t>D</a:t>
              </a:r>
              <a:r>
                <a:rPr lang="zh-CN" altLang="en-US" dirty="0">
                  <a:ea typeface="宋体" panose="02010600030101010101" pitchFamily="2" charset="-122"/>
                </a:rPr>
                <a:t>触发器状态转换图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925926" y="4268221"/>
            <a:ext cx="5410201" cy="1384995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Graph </a:t>
            </a:r>
            <a:r>
              <a:rPr lang="en-US" altLang="zh-CN" sz="2800" b="1" i="1" dirty="0"/>
              <a:t>edge </a:t>
            </a:r>
            <a:r>
              <a:rPr lang="en-US" altLang="zh-CN" sz="2800" b="1" dirty="0"/>
              <a:t>with label </a:t>
            </a:r>
            <a:r>
              <a:rPr lang="en-US" altLang="zh-CN" sz="2800" b="1" i="1" dirty="0"/>
              <a:t>X</a:t>
            </a:r>
            <a:r>
              <a:rPr lang="en-US" altLang="zh-CN" sz="2800" b="1" dirty="0"/>
              <a:t> denotes transition between two states when input </a:t>
            </a:r>
            <a:r>
              <a:rPr lang="en-US" altLang="zh-CN" sz="2800" b="1" i="1" dirty="0"/>
              <a:t>X</a:t>
            </a:r>
            <a:r>
              <a:rPr lang="en-US" altLang="zh-CN" sz="2800" b="1" dirty="0"/>
              <a:t> is applied</a:t>
            </a: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6812709" y="2544628"/>
            <a:ext cx="647700" cy="593725"/>
          </a:xfrm>
          <a:prstGeom prst="ellipse">
            <a:avLst/>
          </a:prstGeom>
          <a:noFill/>
          <a:ln w="25400" algn="ctr">
            <a:solidFill>
              <a:srgbClr val="00051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15562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22450" y="457200"/>
            <a:ext cx="8305800" cy="812520"/>
          </a:xfrm>
          <a:solidFill>
            <a:srgbClr val="FFFF00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r>
              <a:rPr lang="en-US" altLang="zh-CN" sz="3200" b="1" dirty="0"/>
              <a:t>State Diagram of </a:t>
            </a:r>
            <a:r>
              <a:rPr lang="en-US" altLang="zh-CN" sz="3200" b="1" dirty="0">
                <a:solidFill>
                  <a:srgbClr val="FF0000"/>
                </a:solidFill>
              </a:rPr>
              <a:t>Mealy</a:t>
            </a:r>
            <a:r>
              <a:rPr lang="en-US" altLang="zh-CN" sz="3200" b="1" dirty="0"/>
              <a:t> model</a:t>
            </a:r>
            <a:endParaRPr lang="zh-CN" altLang="en-US" sz="3200" b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A41C7CB-C948-489D-AFEB-FADDD9E68795}"/>
              </a:ext>
            </a:extLst>
          </p:cNvPr>
          <p:cNvGrpSpPr/>
          <p:nvPr/>
        </p:nvGrpSpPr>
        <p:grpSpPr>
          <a:xfrm>
            <a:off x="1460212" y="1828800"/>
            <a:ext cx="4515138" cy="4191000"/>
            <a:chOff x="1460212" y="1828800"/>
            <a:chExt cx="4515138" cy="4191000"/>
          </a:xfrm>
        </p:grpSpPr>
        <p:sp>
          <p:nvSpPr>
            <p:cNvPr id="50" name="Text Box 52"/>
            <p:cNvSpPr txBox="1">
              <a:spLocks noChangeArrowheads="1"/>
            </p:cNvSpPr>
            <p:nvPr/>
          </p:nvSpPr>
          <p:spPr bwMode="auto">
            <a:xfrm>
              <a:off x="5264150" y="3581400"/>
              <a:ext cx="711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i="1">
                  <a:solidFill>
                    <a:srgbClr val="000514"/>
                  </a:solidFill>
                  <a:latin typeface="Comic Sans MS" panose="030F0702030302020204" pitchFamily="66" charset="0"/>
                </a:rPr>
                <a:t>1/0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D710838-77A9-40B3-84E6-07D01E3F2619}"/>
                </a:ext>
              </a:extLst>
            </p:cNvPr>
            <p:cNvGrpSpPr/>
            <p:nvPr/>
          </p:nvGrpSpPr>
          <p:grpSpPr>
            <a:xfrm>
              <a:off x="1460212" y="1828800"/>
              <a:ext cx="4043362" cy="4191000"/>
              <a:chOff x="1703388" y="1676400"/>
              <a:chExt cx="4043362" cy="4191000"/>
            </a:xfrm>
          </p:grpSpPr>
          <p:sp>
            <p:nvSpPr>
              <p:cNvPr id="37" name="Oval 39"/>
              <p:cNvSpPr>
                <a:spLocks noChangeArrowheads="1"/>
              </p:cNvSpPr>
              <p:nvPr/>
            </p:nvSpPr>
            <p:spPr bwMode="auto">
              <a:xfrm>
                <a:off x="2089150" y="2209800"/>
                <a:ext cx="914400" cy="838200"/>
              </a:xfrm>
              <a:prstGeom prst="ellipse">
                <a:avLst/>
              </a:prstGeom>
              <a:noFill/>
              <a:ln w="25400" algn="ctr">
                <a:solidFill>
                  <a:srgbClr val="00051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" name="Text Box 40"/>
              <p:cNvSpPr txBox="1">
                <a:spLocks noChangeArrowheads="1"/>
              </p:cNvSpPr>
              <p:nvPr/>
            </p:nvSpPr>
            <p:spPr bwMode="auto">
              <a:xfrm>
                <a:off x="2219326" y="2438400"/>
                <a:ext cx="555625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b="1" i="1">
                    <a:solidFill>
                      <a:srgbClr val="000514"/>
                    </a:solidFill>
                    <a:latin typeface="Comic Sans MS" panose="030F0702030302020204" pitchFamily="66" charset="0"/>
                  </a:rPr>
                  <a:t>00</a:t>
                </a:r>
              </a:p>
            </p:txBody>
          </p:sp>
          <p:sp>
            <p:nvSpPr>
              <p:cNvPr id="39" name="Freeform 41"/>
              <p:cNvSpPr>
                <a:spLocks/>
              </p:cNvSpPr>
              <p:nvPr/>
            </p:nvSpPr>
            <p:spPr bwMode="auto">
              <a:xfrm>
                <a:off x="2330450" y="1765300"/>
                <a:ext cx="762000" cy="596900"/>
              </a:xfrm>
              <a:custGeom>
                <a:avLst/>
                <a:gdLst>
                  <a:gd name="T0" fmla="*/ 88 w 480"/>
                  <a:gd name="T1" fmla="*/ 280 h 376"/>
                  <a:gd name="T2" fmla="*/ 40 w 480"/>
                  <a:gd name="T3" fmla="*/ 40 h 376"/>
                  <a:gd name="T4" fmla="*/ 328 w 480"/>
                  <a:gd name="T5" fmla="*/ 40 h 376"/>
                  <a:gd name="T6" fmla="*/ 472 w 480"/>
                  <a:gd name="T7" fmla="*/ 232 h 376"/>
                  <a:gd name="T8" fmla="*/ 376 w 480"/>
                  <a:gd name="T9" fmla="*/ 376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" h="376">
                    <a:moveTo>
                      <a:pt x="88" y="280"/>
                    </a:moveTo>
                    <a:cubicBezTo>
                      <a:pt x="44" y="180"/>
                      <a:pt x="0" y="80"/>
                      <a:pt x="40" y="40"/>
                    </a:cubicBezTo>
                    <a:cubicBezTo>
                      <a:pt x="80" y="0"/>
                      <a:pt x="256" y="8"/>
                      <a:pt x="328" y="40"/>
                    </a:cubicBezTo>
                    <a:cubicBezTo>
                      <a:pt x="400" y="72"/>
                      <a:pt x="464" y="176"/>
                      <a:pt x="472" y="232"/>
                    </a:cubicBezTo>
                    <a:cubicBezTo>
                      <a:pt x="480" y="288"/>
                      <a:pt x="428" y="332"/>
                      <a:pt x="376" y="376"/>
                    </a:cubicBezTo>
                  </a:path>
                </a:pathLst>
              </a:custGeom>
              <a:noFill/>
              <a:ln w="25400" cap="flat" cmpd="sng">
                <a:solidFill>
                  <a:srgbClr val="000514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Text Box 42"/>
              <p:cNvSpPr txBox="1">
                <a:spLocks noChangeArrowheads="1"/>
              </p:cNvSpPr>
              <p:nvPr/>
            </p:nvSpPr>
            <p:spPr bwMode="auto">
              <a:xfrm>
                <a:off x="2978150" y="1676400"/>
                <a:ext cx="7112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b="1" i="1">
                    <a:solidFill>
                      <a:srgbClr val="000514"/>
                    </a:solidFill>
                    <a:latin typeface="Comic Sans MS" panose="030F0702030302020204" pitchFamily="66" charset="0"/>
                  </a:rPr>
                  <a:t>0/0</a:t>
                </a:r>
              </a:p>
            </p:txBody>
          </p:sp>
          <p:sp>
            <p:nvSpPr>
              <p:cNvPr id="41" name="Freeform 43"/>
              <p:cNvSpPr>
                <a:spLocks/>
              </p:cNvSpPr>
              <p:nvPr/>
            </p:nvSpPr>
            <p:spPr bwMode="auto">
              <a:xfrm>
                <a:off x="3003550" y="2362200"/>
                <a:ext cx="1828800" cy="228600"/>
              </a:xfrm>
              <a:custGeom>
                <a:avLst/>
                <a:gdLst>
                  <a:gd name="T0" fmla="*/ 0 w 1152"/>
                  <a:gd name="T1" fmla="*/ 144 h 144"/>
                  <a:gd name="T2" fmla="*/ 528 w 1152"/>
                  <a:gd name="T3" fmla="*/ 0 h 144"/>
                  <a:gd name="T4" fmla="*/ 1152 w 1152"/>
                  <a:gd name="T5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52" h="144">
                    <a:moveTo>
                      <a:pt x="0" y="144"/>
                    </a:moveTo>
                    <a:cubicBezTo>
                      <a:pt x="168" y="72"/>
                      <a:pt x="336" y="0"/>
                      <a:pt x="528" y="0"/>
                    </a:cubicBezTo>
                    <a:cubicBezTo>
                      <a:pt x="720" y="0"/>
                      <a:pt x="1040" y="112"/>
                      <a:pt x="1152" y="144"/>
                    </a:cubicBezTo>
                  </a:path>
                </a:pathLst>
              </a:custGeom>
              <a:noFill/>
              <a:ln w="25400" cap="flat" cmpd="sng">
                <a:solidFill>
                  <a:srgbClr val="000514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Oval 44"/>
              <p:cNvSpPr>
                <a:spLocks noChangeArrowheads="1"/>
              </p:cNvSpPr>
              <p:nvPr/>
            </p:nvSpPr>
            <p:spPr bwMode="auto">
              <a:xfrm>
                <a:off x="4832350" y="2209800"/>
                <a:ext cx="914400" cy="838200"/>
              </a:xfrm>
              <a:prstGeom prst="ellipse">
                <a:avLst/>
              </a:prstGeom>
              <a:noFill/>
              <a:ln w="25400" algn="ctr">
                <a:solidFill>
                  <a:srgbClr val="00051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" name="Text Box 45"/>
              <p:cNvSpPr txBox="1">
                <a:spLocks noChangeArrowheads="1"/>
              </p:cNvSpPr>
              <p:nvPr/>
            </p:nvSpPr>
            <p:spPr bwMode="auto">
              <a:xfrm>
                <a:off x="4962526" y="2362200"/>
                <a:ext cx="555625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b="1" i="1">
                    <a:solidFill>
                      <a:srgbClr val="000514"/>
                    </a:solidFill>
                    <a:latin typeface="Comic Sans MS" panose="030F0702030302020204" pitchFamily="66" charset="0"/>
                  </a:rPr>
                  <a:t>01</a:t>
                </a:r>
              </a:p>
            </p:txBody>
          </p:sp>
          <p:sp>
            <p:nvSpPr>
              <p:cNvPr id="44" name="Text Box 46"/>
              <p:cNvSpPr txBox="1">
                <a:spLocks noChangeArrowheads="1"/>
              </p:cNvSpPr>
              <p:nvPr/>
            </p:nvSpPr>
            <p:spPr bwMode="auto">
              <a:xfrm>
                <a:off x="3740150" y="1981200"/>
                <a:ext cx="7112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b="1" i="1">
                    <a:solidFill>
                      <a:srgbClr val="000514"/>
                    </a:solidFill>
                    <a:latin typeface="Comic Sans MS" panose="030F0702030302020204" pitchFamily="66" charset="0"/>
                  </a:rPr>
                  <a:t>1/0</a:t>
                </a:r>
              </a:p>
            </p:txBody>
          </p:sp>
          <p:sp>
            <p:nvSpPr>
              <p:cNvPr id="45" name="Freeform 47"/>
              <p:cNvSpPr>
                <a:spLocks/>
              </p:cNvSpPr>
              <p:nvPr/>
            </p:nvSpPr>
            <p:spPr bwMode="auto">
              <a:xfrm>
                <a:off x="3003550" y="2667000"/>
                <a:ext cx="1828800" cy="165100"/>
              </a:xfrm>
              <a:custGeom>
                <a:avLst/>
                <a:gdLst>
                  <a:gd name="T0" fmla="*/ 1152 w 1152"/>
                  <a:gd name="T1" fmla="*/ 48 h 104"/>
                  <a:gd name="T2" fmla="*/ 576 w 1152"/>
                  <a:gd name="T3" fmla="*/ 96 h 104"/>
                  <a:gd name="T4" fmla="*/ 0 w 1152"/>
                  <a:gd name="T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52" h="104">
                    <a:moveTo>
                      <a:pt x="1152" y="48"/>
                    </a:moveTo>
                    <a:cubicBezTo>
                      <a:pt x="960" y="76"/>
                      <a:pt x="768" y="104"/>
                      <a:pt x="576" y="96"/>
                    </a:cubicBezTo>
                    <a:cubicBezTo>
                      <a:pt x="384" y="88"/>
                      <a:pt x="192" y="44"/>
                      <a:pt x="0" y="0"/>
                    </a:cubicBezTo>
                  </a:path>
                </a:pathLst>
              </a:custGeom>
              <a:noFill/>
              <a:ln w="25400" cap="flat" cmpd="sng">
                <a:solidFill>
                  <a:srgbClr val="000514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Text Box 48"/>
              <p:cNvSpPr txBox="1">
                <a:spLocks noChangeArrowheads="1"/>
              </p:cNvSpPr>
              <p:nvPr/>
            </p:nvSpPr>
            <p:spPr bwMode="auto">
              <a:xfrm>
                <a:off x="3441700" y="2819400"/>
                <a:ext cx="7112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b="1" i="1">
                    <a:solidFill>
                      <a:srgbClr val="000514"/>
                    </a:solidFill>
                    <a:latin typeface="Comic Sans MS" panose="030F0702030302020204" pitchFamily="66" charset="0"/>
                  </a:rPr>
                  <a:t>0/1</a:t>
                </a:r>
              </a:p>
            </p:txBody>
          </p:sp>
          <p:sp>
            <p:nvSpPr>
              <p:cNvPr id="47" name="Freeform 49"/>
              <p:cNvSpPr>
                <a:spLocks/>
              </p:cNvSpPr>
              <p:nvPr/>
            </p:nvSpPr>
            <p:spPr bwMode="auto">
              <a:xfrm>
                <a:off x="5289550" y="3048000"/>
                <a:ext cx="76200" cy="1524000"/>
              </a:xfrm>
              <a:custGeom>
                <a:avLst/>
                <a:gdLst>
                  <a:gd name="T0" fmla="*/ 0 w 48"/>
                  <a:gd name="T1" fmla="*/ 0 h 960"/>
                  <a:gd name="T2" fmla="*/ 48 w 48"/>
                  <a:gd name="T3" fmla="*/ 480 h 960"/>
                  <a:gd name="T4" fmla="*/ 0 w 48"/>
                  <a:gd name="T5" fmla="*/ 96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960">
                    <a:moveTo>
                      <a:pt x="0" y="0"/>
                    </a:moveTo>
                    <a:cubicBezTo>
                      <a:pt x="24" y="160"/>
                      <a:pt x="48" y="320"/>
                      <a:pt x="48" y="480"/>
                    </a:cubicBezTo>
                    <a:cubicBezTo>
                      <a:pt x="48" y="640"/>
                      <a:pt x="24" y="800"/>
                      <a:pt x="0" y="960"/>
                    </a:cubicBezTo>
                  </a:path>
                </a:pathLst>
              </a:custGeom>
              <a:noFill/>
              <a:ln w="25400" cap="flat" cmpd="sng">
                <a:solidFill>
                  <a:srgbClr val="000514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Oval 50"/>
              <p:cNvSpPr>
                <a:spLocks noChangeArrowheads="1"/>
              </p:cNvSpPr>
              <p:nvPr/>
            </p:nvSpPr>
            <p:spPr bwMode="auto">
              <a:xfrm>
                <a:off x="4832350" y="4572000"/>
                <a:ext cx="914400" cy="838200"/>
              </a:xfrm>
              <a:prstGeom prst="ellipse">
                <a:avLst/>
              </a:prstGeom>
              <a:noFill/>
              <a:ln w="25400" algn="ctr">
                <a:solidFill>
                  <a:srgbClr val="00051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" name="Text Box 51"/>
              <p:cNvSpPr txBox="1">
                <a:spLocks noChangeArrowheads="1"/>
              </p:cNvSpPr>
              <p:nvPr/>
            </p:nvSpPr>
            <p:spPr bwMode="auto">
              <a:xfrm>
                <a:off x="4981576" y="4800600"/>
                <a:ext cx="555625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b="1" i="1" dirty="0">
                    <a:solidFill>
                      <a:srgbClr val="000514"/>
                    </a:solidFill>
                    <a:latin typeface="Comic Sans MS" panose="030F0702030302020204" pitchFamily="66" charset="0"/>
                  </a:rPr>
                  <a:t>11</a:t>
                </a:r>
              </a:p>
            </p:txBody>
          </p:sp>
          <p:sp>
            <p:nvSpPr>
              <p:cNvPr id="51" name="Freeform 53"/>
              <p:cNvSpPr>
                <a:spLocks/>
              </p:cNvSpPr>
              <p:nvPr/>
            </p:nvSpPr>
            <p:spPr bwMode="auto">
              <a:xfrm>
                <a:off x="2622550" y="3048000"/>
                <a:ext cx="2209800" cy="1752600"/>
              </a:xfrm>
              <a:custGeom>
                <a:avLst/>
                <a:gdLst>
                  <a:gd name="T0" fmla="*/ 1392 w 1392"/>
                  <a:gd name="T1" fmla="*/ 1104 h 1104"/>
                  <a:gd name="T2" fmla="*/ 768 w 1392"/>
                  <a:gd name="T3" fmla="*/ 624 h 1104"/>
                  <a:gd name="T4" fmla="*/ 0 w 1392"/>
                  <a:gd name="T5" fmla="*/ 0 h 1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92" h="1104">
                    <a:moveTo>
                      <a:pt x="1392" y="1104"/>
                    </a:moveTo>
                    <a:cubicBezTo>
                      <a:pt x="1196" y="956"/>
                      <a:pt x="1000" y="808"/>
                      <a:pt x="768" y="624"/>
                    </a:cubicBezTo>
                    <a:cubicBezTo>
                      <a:pt x="536" y="440"/>
                      <a:pt x="144" y="88"/>
                      <a:pt x="0" y="0"/>
                    </a:cubicBezTo>
                  </a:path>
                </a:pathLst>
              </a:custGeom>
              <a:noFill/>
              <a:ln w="25400" cap="flat" cmpd="sng">
                <a:solidFill>
                  <a:srgbClr val="000514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Text Box 54"/>
              <p:cNvSpPr txBox="1">
                <a:spLocks noChangeArrowheads="1"/>
              </p:cNvSpPr>
              <p:nvPr/>
            </p:nvSpPr>
            <p:spPr bwMode="auto">
              <a:xfrm>
                <a:off x="3663950" y="3581400"/>
                <a:ext cx="7112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b="1" i="1">
                    <a:solidFill>
                      <a:srgbClr val="000514"/>
                    </a:solidFill>
                    <a:latin typeface="Comic Sans MS" panose="030F0702030302020204" pitchFamily="66" charset="0"/>
                  </a:rPr>
                  <a:t>0/1</a:t>
                </a:r>
              </a:p>
            </p:txBody>
          </p:sp>
          <p:sp>
            <p:nvSpPr>
              <p:cNvPr id="53" name="Freeform 55"/>
              <p:cNvSpPr>
                <a:spLocks/>
              </p:cNvSpPr>
              <p:nvPr/>
            </p:nvSpPr>
            <p:spPr bwMode="auto">
              <a:xfrm>
                <a:off x="3003550" y="5105400"/>
                <a:ext cx="1828800" cy="152400"/>
              </a:xfrm>
              <a:custGeom>
                <a:avLst/>
                <a:gdLst>
                  <a:gd name="T0" fmla="*/ 1152 w 1152"/>
                  <a:gd name="T1" fmla="*/ 0 h 96"/>
                  <a:gd name="T2" fmla="*/ 384 w 1152"/>
                  <a:gd name="T3" fmla="*/ 96 h 96"/>
                  <a:gd name="T4" fmla="*/ 0 w 1152"/>
                  <a:gd name="T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52" h="96">
                    <a:moveTo>
                      <a:pt x="1152" y="0"/>
                    </a:moveTo>
                    <a:cubicBezTo>
                      <a:pt x="864" y="48"/>
                      <a:pt x="576" y="96"/>
                      <a:pt x="384" y="96"/>
                    </a:cubicBezTo>
                    <a:cubicBezTo>
                      <a:pt x="192" y="96"/>
                      <a:pt x="64" y="16"/>
                      <a:pt x="0" y="0"/>
                    </a:cubicBezTo>
                  </a:path>
                </a:pathLst>
              </a:custGeom>
              <a:noFill/>
              <a:ln w="25400" cap="flat" cmpd="sng">
                <a:solidFill>
                  <a:srgbClr val="000514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Oval 56"/>
              <p:cNvSpPr>
                <a:spLocks noChangeArrowheads="1"/>
              </p:cNvSpPr>
              <p:nvPr/>
            </p:nvSpPr>
            <p:spPr bwMode="auto">
              <a:xfrm>
                <a:off x="2089150" y="4495800"/>
                <a:ext cx="914400" cy="838200"/>
              </a:xfrm>
              <a:prstGeom prst="ellipse">
                <a:avLst/>
              </a:prstGeom>
              <a:noFill/>
              <a:ln w="25400" algn="ctr">
                <a:solidFill>
                  <a:srgbClr val="00051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Text Box 57"/>
              <p:cNvSpPr txBox="1">
                <a:spLocks noChangeArrowheads="1"/>
              </p:cNvSpPr>
              <p:nvPr/>
            </p:nvSpPr>
            <p:spPr bwMode="auto">
              <a:xfrm>
                <a:off x="2224089" y="4724400"/>
                <a:ext cx="555625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b="1" i="1">
                    <a:solidFill>
                      <a:srgbClr val="000514"/>
                    </a:solidFill>
                    <a:latin typeface="Comic Sans MS" panose="030F0702030302020204" pitchFamily="66" charset="0"/>
                  </a:rPr>
                  <a:t>10</a:t>
                </a:r>
              </a:p>
            </p:txBody>
          </p:sp>
          <p:sp>
            <p:nvSpPr>
              <p:cNvPr id="56" name="Text Box 58"/>
              <p:cNvSpPr txBox="1">
                <a:spLocks noChangeArrowheads="1"/>
              </p:cNvSpPr>
              <p:nvPr/>
            </p:nvSpPr>
            <p:spPr bwMode="auto">
              <a:xfrm>
                <a:off x="3459163" y="4800600"/>
                <a:ext cx="7112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b="1" i="1">
                    <a:solidFill>
                      <a:srgbClr val="000514"/>
                    </a:solidFill>
                    <a:latin typeface="Comic Sans MS" panose="030F0702030302020204" pitchFamily="66" charset="0"/>
                  </a:rPr>
                  <a:t>1/0</a:t>
                </a:r>
              </a:p>
            </p:txBody>
          </p:sp>
          <p:sp>
            <p:nvSpPr>
              <p:cNvPr id="57" name="Freeform 59"/>
              <p:cNvSpPr>
                <a:spLocks/>
              </p:cNvSpPr>
              <p:nvPr/>
            </p:nvSpPr>
            <p:spPr bwMode="auto">
              <a:xfrm>
                <a:off x="2457450" y="3048000"/>
                <a:ext cx="88900" cy="1447800"/>
              </a:xfrm>
              <a:custGeom>
                <a:avLst/>
                <a:gdLst>
                  <a:gd name="T0" fmla="*/ 56 w 56"/>
                  <a:gd name="T1" fmla="*/ 912 h 912"/>
                  <a:gd name="T2" fmla="*/ 8 w 56"/>
                  <a:gd name="T3" fmla="*/ 336 h 912"/>
                  <a:gd name="T4" fmla="*/ 8 w 56"/>
                  <a:gd name="T5" fmla="*/ 0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912">
                    <a:moveTo>
                      <a:pt x="56" y="912"/>
                    </a:moveTo>
                    <a:cubicBezTo>
                      <a:pt x="36" y="700"/>
                      <a:pt x="16" y="488"/>
                      <a:pt x="8" y="336"/>
                    </a:cubicBezTo>
                    <a:cubicBezTo>
                      <a:pt x="0" y="184"/>
                      <a:pt x="4" y="92"/>
                      <a:pt x="8" y="0"/>
                    </a:cubicBezTo>
                  </a:path>
                </a:pathLst>
              </a:custGeom>
              <a:noFill/>
              <a:ln w="25400" cap="flat" cmpd="sng">
                <a:solidFill>
                  <a:srgbClr val="000514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Text Box 60"/>
              <p:cNvSpPr txBox="1">
                <a:spLocks noChangeArrowheads="1"/>
              </p:cNvSpPr>
              <p:nvPr/>
            </p:nvSpPr>
            <p:spPr bwMode="auto">
              <a:xfrm>
                <a:off x="1703388" y="3429000"/>
                <a:ext cx="7112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b="1" i="1">
                    <a:solidFill>
                      <a:srgbClr val="000514"/>
                    </a:solidFill>
                    <a:latin typeface="Comic Sans MS" panose="030F0702030302020204" pitchFamily="66" charset="0"/>
                  </a:rPr>
                  <a:t>0/1</a:t>
                </a:r>
              </a:p>
            </p:txBody>
          </p:sp>
          <p:sp>
            <p:nvSpPr>
              <p:cNvPr id="59" name="Freeform 61"/>
              <p:cNvSpPr>
                <a:spLocks/>
              </p:cNvSpPr>
              <p:nvPr/>
            </p:nvSpPr>
            <p:spPr bwMode="auto">
              <a:xfrm>
                <a:off x="2038350" y="5257800"/>
                <a:ext cx="927100" cy="457200"/>
              </a:xfrm>
              <a:custGeom>
                <a:avLst/>
                <a:gdLst>
                  <a:gd name="T0" fmla="*/ 464 w 584"/>
                  <a:gd name="T1" fmla="*/ 0 h 288"/>
                  <a:gd name="T2" fmla="*/ 560 w 584"/>
                  <a:gd name="T3" fmla="*/ 240 h 288"/>
                  <a:gd name="T4" fmla="*/ 320 w 584"/>
                  <a:gd name="T5" fmla="*/ 288 h 288"/>
                  <a:gd name="T6" fmla="*/ 32 w 584"/>
                  <a:gd name="T7" fmla="*/ 240 h 288"/>
                  <a:gd name="T8" fmla="*/ 128 w 584"/>
                  <a:gd name="T9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4" h="288">
                    <a:moveTo>
                      <a:pt x="464" y="0"/>
                    </a:moveTo>
                    <a:cubicBezTo>
                      <a:pt x="524" y="96"/>
                      <a:pt x="584" y="192"/>
                      <a:pt x="560" y="240"/>
                    </a:cubicBezTo>
                    <a:cubicBezTo>
                      <a:pt x="536" y="288"/>
                      <a:pt x="408" y="288"/>
                      <a:pt x="320" y="288"/>
                    </a:cubicBezTo>
                    <a:cubicBezTo>
                      <a:pt x="232" y="288"/>
                      <a:pt x="64" y="288"/>
                      <a:pt x="32" y="240"/>
                    </a:cubicBezTo>
                    <a:cubicBezTo>
                      <a:pt x="0" y="192"/>
                      <a:pt x="96" y="48"/>
                      <a:pt x="128" y="0"/>
                    </a:cubicBezTo>
                  </a:path>
                </a:pathLst>
              </a:custGeom>
              <a:noFill/>
              <a:ln w="25400" cap="flat" cmpd="sng">
                <a:solidFill>
                  <a:srgbClr val="000514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Text Box 62"/>
              <p:cNvSpPr txBox="1">
                <a:spLocks noChangeArrowheads="1"/>
              </p:cNvSpPr>
              <p:nvPr/>
            </p:nvSpPr>
            <p:spPr bwMode="auto">
              <a:xfrm>
                <a:off x="2825750" y="5410200"/>
                <a:ext cx="7112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99CC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b="1" i="1">
                    <a:solidFill>
                      <a:srgbClr val="000514"/>
                    </a:solidFill>
                    <a:latin typeface="Comic Sans MS" panose="030F0702030302020204" pitchFamily="66" charset="0"/>
                  </a:rPr>
                  <a:t>1/0</a:t>
                </a: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95AFF34-E7B7-4987-B7F9-120C6B13C8B4}"/>
              </a:ext>
            </a:extLst>
          </p:cNvPr>
          <p:cNvGrpSpPr/>
          <p:nvPr/>
        </p:nvGrpSpPr>
        <p:grpSpPr>
          <a:xfrm>
            <a:off x="7426831" y="2438400"/>
            <a:ext cx="2530475" cy="914400"/>
            <a:chOff x="7426831" y="2438400"/>
            <a:chExt cx="2530475" cy="914400"/>
          </a:xfrm>
        </p:grpSpPr>
        <p:sp>
          <p:nvSpPr>
            <p:cNvPr id="61" name="Oval 63"/>
            <p:cNvSpPr>
              <a:spLocks noChangeArrowheads="1"/>
            </p:cNvSpPr>
            <p:nvPr/>
          </p:nvSpPr>
          <p:spPr bwMode="auto">
            <a:xfrm>
              <a:off x="7442706" y="2643188"/>
              <a:ext cx="669925" cy="709612"/>
            </a:xfrm>
            <a:prstGeom prst="ellipse">
              <a:avLst/>
            </a:prstGeom>
            <a:noFill/>
            <a:ln w="25400" algn="ctr">
              <a:solidFill>
                <a:srgbClr val="00051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Oval 64"/>
            <p:cNvSpPr>
              <a:spLocks noChangeArrowheads="1"/>
            </p:cNvSpPr>
            <p:nvPr/>
          </p:nvSpPr>
          <p:spPr bwMode="auto">
            <a:xfrm>
              <a:off x="9287381" y="2643188"/>
              <a:ext cx="669925" cy="709612"/>
            </a:xfrm>
            <a:prstGeom prst="ellipse">
              <a:avLst/>
            </a:prstGeom>
            <a:noFill/>
            <a:ln w="25400" algn="ctr">
              <a:solidFill>
                <a:srgbClr val="00051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Freeform 65"/>
            <p:cNvSpPr>
              <a:spLocks/>
            </p:cNvSpPr>
            <p:nvPr/>
          </p:nvSpPr>
          <p:spPr bwMode="auto">
            <a:xfrm>
              <a:off x="8112630" y="2825750"/>
              <a:ext cx="1174750" cy="204788"/>
            </a:xfrm>
            <a:custGeom>
              <a:avLst/>
              <a:gdLst>
                <a:gd name="T0" fmla="*/ 0 w 960"/>
                <a:gd name="T1" fmla="*/ 152 h 152"/>
                <a:gd name="T2" fmla="*/ 480 w 960"/>
                <a:gd name="T3" fmla="*/ 8 h 152"/>
                <a:gd name="T4" fmla="*/ 960 w 960"/>
                <a:gd name="T5" fmla="*/ 10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0" h="152">
                  <a:moveTo>
                    <a:pt x="0" y="152"/>
                  </a:moveTo>
                  <a:cubicBezTo>
                    <a:pt x="160" y="84"/>
                    <a:pt x="320" y="16"/>
                    <a:pt x="480" y="8"/>
                  </a:cubicBezTo>
                  <a:cubicBezTo>
                    <a:pt x="640" y="0"/>
                    <a:pt x="800" y="52"/>
                    <a:pt x="960" y="104"/>
                  </a:cubicBezTo>
                </a:path>
              </a:pathLst>
            </a:custGeom>
            <a:noFill/>
            <a:ln w="25400" cap="flat" cmpd="sng">
              <a:solidFill>
                <a:srgbClr val="000514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Text Box 66"/>
            <p:cNvSpPr txBox="1">
              <a:spLocks noChangeArrowheads="1"/>
            </p:cNvSpPr>
            <p:nvPr/>
          </p:nvSpPr>
          <p:spPr bwMode="auto">
            <a:xfrm>
              <a:off x="8276143" y="2438400"/>
              <a:ext cx="7493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i="1">
                  <a:solidFill>
                    <a:srgbClr val="000514"/>
                  </a:solidFill>
                  <a:latin typeface="Comic Sans MS" panose="030F0702030302020204" pitchFamily="66" charset="0"/>
                </a:rPr>
                <a:t>I/O</a:t>
              </a:r>
            </a:p>
          </p:txBody>
        </p:sp>
        <p:sp>
          <p:nvSpPr>
            <p:cNvPr id="65" name="Text Box 67"/>
            <p:cNvSpPr txBox="1">
              <a:spLocks noChangeArrowheads="1"/>
            </p:cNvSpPr>
            <p:nvPr/>
          </p:nvSpPr>
          <p:spPr bwMode="auto">
            <a:xfrm>
              <a:off x="7426831" y="2743200"/>
              <a:ext cx="5810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i="1">
                  <a:solidFill>
                    <a:srgbClr val="000514"/>
                  </a:solidFill>
                  <a:latin typeface="Comic Sans MS" panose="030F0702030302020204" pitchFamily="66" charset="0"/>
                </a:rPr>
                <a:t>S1</a:t>
              </a:r>
            </a:p>
          </p:txBody>
        </p:sp>
        <p:sp>
          <p:nvSpPr>
            <p:cNvPr id="66" name="Text Box 68"/>
            <p:cNvSpPr txBox="1">
              <a:spLocks noChangeArrowheads="1"/>
            </p:cNvSpPr>
            <p:nvPr/>
          </p:nvSpPr>
          <p:spPr bwMode="auto">
            <a:xfrm>
              <a:off x="9300081" y="2743200"/>
              <a:ext cx="5810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i="1">
                  <a:solidFill>
                    <a:srgbClr val="000514"/>
                  </a:solidFill>
                  <a:latin typeface="Comic Sans MS" panose="030F0702030302020204" pitchFamily="66" charset="0"/>
                </a:rPr>
                <a:t>S2</a:t>
              </a:r>
            </a:p>
          </p:txBody>
        </p:sp>
      </p:grpSp>
      <p:sp>
        <p:nvSpPr>
          <p:cNvPr id="67" name="Text Box 69"/>
          <p:cNvSpPr txBox="1">
            <a:spLocks noChangeArrowheads="1"/>
          </p:cNvSpPr>
          <p:nvPr/>
        </p:nvSpPr>
        <p:spPr bwMode="auto">
          <a:xfrm>
            <a:off x="6408737" y="4094946"/>
            <a:ext cx="5021263" cy="954107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514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当现态为</a:t>
            </a:r>
            <a:r>
              <a:rPr lang="en-US" altLang="zh-CN" sz="2800" b="1" dirty="0">
                <a:solidFill>
                  <a:srgbClr val="000514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S1</a:t>
            </a:r>
            <a:r>
              <a:rPr lang="zh-CN" altLang="en-US" sz="2800" b="1" dirty="0">
                <a:solidFill>
                  <a:srgbClr val="000514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，输入</a:t>
            </a:r>
            <a:r>
              <a:rPr lang="en-US" altLang="zh-CN" sz="2800" b="1" dirty="0">
                <a:solidFill>
                  <a:srgbClr val="000514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I</a:t>
            </a:r>
            <a:r>
              <a:rPr lang="zh-CN" altLang="en-US" sz="2800" b="1" dirty="0">
                <a:solidFill>
                  <a:srgbClr val="000514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，则机器将转换到状态</a:t>
            </a:r>
            <a:r>
              <a:rPr lang="en-US" altLang="zh-CN" sz="2800" b="1" dirty="0">
                <a:solidFill>
                  <a:srgbClr val="000514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S2</a:t>
            </a:r>
            <a:r>
              <a:rPr lang="zh-CN" altLang="en-US" sz="2800" b="1" dirty="0">
                <a:solidFill>
                  <a:srgbClr val="000514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，输出</a:t>
            </a:r>
            <a:r>
              <a:rPr lang="en-US" altLang="zh-CN" sz="2800" b="1" dirty="0">
                <a:solidFill>
                  <a:srgbClr val="000514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O</a:t>
            </a:r>
            <a:r>
              <a:rPr lang="zh-CN" altLang="en-US" sz="2800" b="1" dirty="0">
                <a:solidFill>
                  <a:srgbClr val="000514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。</a:t>
            </a:r>
            <a:endParaRPr lang="en-US" altLang="zh-CN" sz="2800" b="1" i="1" dirty="0">
              <a:solidFill>
                <a:srgbClr val="000514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817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7400" y="307521"/>
            <a:ext cx="7924800" cy="908957"/>
          </a:xfrm>
          <a:solidFill>
            <a:srgbClr val="FFFF00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r>
              <a:rPr lang="en-US" altLang="zh-CN" sz="3200" b="1" dirty="0"/>
              <a:t>State Diagram of </a:t>
            </a:r>
            <a:r>
              <a:rPr lang="en-US" altLang="zh-CN" sz="3200" b="1" dirty="0">
                <a:solidFill>
                  <a:srgbClr val="FF0000"/>
                </a:solidFill>
              </a:rPr>
              <a:t>Moore</a:t>
            </a:r>
            <a:r>
              <a:rPr lang="en-US" altLang="zh-CN" sz="3200" b="1" dirty="0"/>
              <a:t> model</a:t>
            </a:r>
            <a:endParaRPr lang="zh-CN" altLang="en-US" sz="3200" b="1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EC63D28-F031-403F-9975-ED5B68C54153}"/>
              </a:ext>
            </a:extLst>
          </p:cNvPr>
          <p:cNvGrpSpPr/>
          <p:nvPr/>
        </p:nvGrpSpPr>
        <p:grpSpPr>
          <a:xfrm>
            <a:off x="6674285" y="2057400"/>
            <a:ext cx="3672831" cy="1295400"/>
            <a:chOff x="6661885" y="2438400"/>
            <a:chExt cx="2537678" cy="914400"/>
          </a:xfrm>
        </p:grpSpPr>
        <p:sp>
          <p:nvSpPr>
            <p:cNvPr id="3" name="Oval 26"/>
            <p:cNvSpPr>
              <a:spLocks noChangeArrowheads="1"/>
            </p:cNvSpPr>
            <p:nvPr/>
          </p:nvSpPr>
          <p:spPr bwMode="auto">
            <a:xfrm>
              <a:off x="6684963" y="2643188"/>
              <a:ext cx="669925" cy="709612"/>
            </a:xfrm>
            <a:prstGeom prst="ellipse">
              <a:avLst/>
            </a:prstGeom>
            <a:noFill/>
            <a:ln w="25400" algn="ctr">
              <a:solidFill>
                <a:srgbClr val="00051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4" name="Oval 27"/>
            <p:cNvSpPr>
              <a:spLocks noChangeArrowheads="1"/>
            </p:cNvSpPr>
            <p:nvPr/>
          </p:nvSpPr>
          <p:spPr bwMode="auto">
            <a:xfrm>
              <a:off x="8529638" y="2643188"/>
              <a:ext cx="669925" cy="709612"/>
            </a:xfrm>
            <a:prstGeom prst="ellipse">
              <a:avLst/>
            </a:prstGeom>
            <a:noFill/>
            <a:ln w="25400" algn="ctr">
              <a:solidFill>
                <a:srgbClr val="00051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5" name="Freeform 28"/>
            <p:cNvSpPr>
              <a:spLocks/>
            </p:cNvSpPr>
            <p:nvPr/>
          </p:nvSpPr>
          <p:spPr bwMode="auto">
            <a:xfrm>
              <a:off x="7354887" y="2825750"/>
              <a:ext cx="1174750" cy="204788"/>
            </a:xfrm>
            <a:custGeom>
              <a:avLst/>
              <a:gdLst>
                <a:gd name="T0" fmla="*/ 0 w 960"/>
                <a:gd name="T1" fmla="*/ 152 h 152"/>
                <a:gd name="T2" fmla="*/ 480 w 960"/>
                <a:gd name="T3" fmla="*/ 8 h 152"/>
                <a:gd name="T4" fmla="*/ 960 w 960"/>
                <a:gd name="T5" fmla="*/ 10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0" h="152">
                  <a:moveTo>
                    <a:pt x="0" y="152"/>
                  </a:moveTo>
                  <a:cubicBezTo>
                    <a:pt x="160" y="84"/>
                    <a:pt x="320" y="16"/>
                    <a:pt x="480" y="8"/>
                  </a:cubicBezTo>
                  <a:cubicBezTo>
                    <a:pt x="640" y="0"/>
                    <a:pt x="800" y="52"/>
                    <a:pt x="960" y="104"/>
                  </a:cubicBezTo>
                </a:path>
              </a:pathLst>
            </a:custGeom>
            <a:noFill/>
            <a:ln w="25400" cap="flat" cmpd="sng">
              <a:solidFill>
                <a:srgbClr val="000514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6" name="Text Box 29"/>
            <p:cNvSpPr txBox="1">
              <a:spLocks noChangeArrowheads="1"/>
            </p:cNvSpPr>
            <p:nvPr/>
          </p:nvSpPr>
          <p:spPr bwMode="auto">
            <a:xfrm>
              <a:off x="7780281" y="2438400"/>
              <a:ext cx="223950" cy="282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 b="1" i="1">
                  <a:solidFill>
                    <a:srgbClr val="000514"/>
                  </a:solidFill>
                  <a:latin typeface="Comic Sans MS" panose="030F0702030302020204" pitchFamily="66" charset="0"/>
                </a:rPr>
                <a:t>I</a:t>
              </a:r>
            </a:p>
          </p:txBody>
        </p:sp>
        <p:sp>
          <p:nvSpPr>
            <p:cNvPr id="7" name="Text Box 30"/>
            <p:cNvSpPr txBox="1">
              <a:spLocks noChangeArrowheads="1"/>
            </p:cNvSpPr>
            <p:nvPr/>
          </p:nvSpPr>
          <p:spPr bwMode="auto">
            <a:xfrm>
              <a:off x="6661885" y="2863850"/>
              <a:ext cx="700204" cy="282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 b="1" i="1">
                  <a:solidFill>
                    <a:srgbClr val="000514"/>
                  </a:solidFill>
                  <a:latin typeface="Comic Sans MS" panose="030F0702030302020204" pitchFamily="66" charset="0"/>
                </a:rPr>
                <a:t>S1/O1</a:t>
              </a:r>
            </a:p>
          </p:txBody>
        </p:sp>
        <p:sp>
          <p:nvSpPr>
            <p:cNvPr id="8" name="Text Box 31"/>
            <p:cNvSpPr txBox="1">
              <a:spLocks noChangeArrowheads="1"/>
            </p:cNvSpPr>
            <p:nvPr/>
          </p:nvSpPr>
          <p:spPr bwMode="auto">
            <a:xfrm>
              <a:off x="8482748" y="2863850"/>
              <a:ext cx="700204" cy="282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 b="1" i="1">
                  <a:solidFill>
                    <a:srgbClr val="000514"/>
                  </a:solidFill>
                  <a:latin typeface="Comic Sans MS" panose="030F0702030302020204" pitchFamily="66" charset="0"/>
                </a:rPr>
                <a:t>S2/O2</a:t>
              </a:r>
            </a:p>
          </p:txBody>
        </p:sp>
      </p:grpSp>
      <p:sp>
        <p:nvSpPr>
          <p:cNvPr id="9" name="Text Box 32"/>
          <p:cNvSpPr txBox="1">
            <a:spLocks noChangeArrowheads="1"/>
          </p:cNvSpPr>
          <p:nvPr/>
        </p:nvSpPr>
        <p:spPr bwMode="auto">
          <a:xfrm>
            <a:off x="5399698" y="3961739"/>
            <a:ext cx="6255401" cy="1815882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2800" b="1" dirty="0">
                <a:solidFill>
                  <a:srgbClr val="000514"/>
                </a:solidFill>
                <a:latin typeface="Comic Sans MS" panose="030F0702030302020204" pitchFamily="66" charset="0"/>
              </a:rPr>
              <a:t>Reads as:</a:t>
            </a:r>
            <a:br>
              <a:rPr lang="en-US" altLang="zh-CN" sz="2800" b="1" dirty="0">
                <a:solidFill>
                  <a:srgbClr val="000514"/>
                </a:solidFill>
                <a:latin typeface="Comic Sans MS" panose="030F0702030302020204" pitchFamily="66" charset="0"/>
              </a:rPr>
            </a:br>
            <a:r>
              <a:rPr lang="en-US" altLang="zh-CN" sz="2800" b="1" dirty="0">
                <a:solidFill>
                  <a:srgbClr val="000514"/>
                </a:solidFill>
                <a:latin typeface="Comic Sans MS" panose="030F0702030302020204" pitchFamily="66" charset="0"/>
              </a:rPr>
              <a:t>When at state </a:t>
            </a:r>
            <a:r>
              <a:rPr lang="en-US" altLang="zh-CN" sz="2800" b="1" i="1" dirty="0">
                <a:solidFill>
                  <a:srgbClr val="000514"/>
                </a:solidFill>
                <a:latin typeface="Comic Sans MS" panose="030F0702030302020204" pitchFamily="66" charset="0"/>
              </a:rPr>
              <a:t>s1 </a:t>
            </a:r>
            <a:r>
              <a:rPr lang="en-US" altLang="zh-CN" sz="2800" b="1" dirty="0">
                <a:solidFill>
                  <a:srgbClr val="000514"/>
                </a:solidFill>
                <a:latin typeface="Comic Sans MS" panose="030F0702030302020204" pitchFamily="66" charset="0"/>
              </a:rPr>
              <a:t>with output</a:t>
            </a:r>
          </a:p>
          <a:p>
            <a:pPr eaLnBrk="0" hangingPunct="0"/>
            <a:r>
              <a:rPr lang="en-US" altLang="zh-CN" sz="2800" b="1" i="1" dirty="0">
                <a:solidFill>
                  <a:srgbClr val="000514"/>
                </a:solidFill>
                <a:latin typeface="Comic Sans MS" panose="030F0702030302020204" pitchFamily="66" charset="0"/>
              </a:rPr>
              <a:t>O1</a:t>
            </a:r>
            <a:r>
              <a:rPr lang="en-US" altLang="zh-CN" sz="2800" b="1" dirty="0">
                <a:solidFill>
                  <a:srgbClr val="000514"/>
                </a:solidFill>
                <a:latin typeface="Comic Sans MS" panose="030F0702030302020204" pitchFamily="66" charset="0"/>
              </a:rPr>
              <a:t> and apply input </a:t>
            </a:r>
            <a:r>
              <a:rPr lang="en-US" altLang="zh-CN" sz="2800" b="1" i="1" dirty="0">
                <a:solidFill>
                  <a:srgbClr val="000514"/>
                </a:solidFill>
                <a:latin typeface="Comic Sans MS" panose="030F0702030302020204" pitchFamily="66" charset="0"/>
              </a:rPr>
              <a:t>I</a:t>
            </a:r>
            <a:r>
              <a:rPr lang="en-US" altLang="zh-CN" sz="2800" b="1" dirty="0">
                <a:solidFill>
                  <a:srgbClr val="000514"/>
                </a:solidFill>
                <a:latin typeface="Comic Sans MS" panose="030F0702030302020204" pitchFamily="66" charset="0"/>
              </a:rPr>
              <a:t>, we proceed to state </a:t>
            </a:r>
            <a:r>
              <a:rPr lang="en-US" altLang="zh-CN" sz="2800" b="1" i="1" dirty="0">
                <a:solidFill>
                  <a:srgbClr val="000514"/>
                </a:solidFill>
                <a:latin typeface="Comic Sans MS" panose="030F0702030302020204" pitchFamily="66" charset="0"/>
              </a:rPr>
              <a:t>s2 </a:t>
            </a:r>
            <a:r>
              <a:rPr lang="en-US" altLang="zh-CN" sz="2800" b="1" dirty="0">
                <a:solidFill>
                  <a:srgbClr val="000514"/>
                </a:solidFill>
                <a:latin typeface="Comic Sans MS" panose="030F0702030302020204" pitchFamily="66" charset="0"/>
              </a:rPr>
              <a:t>with Output </a:t>
            </a:r>
            <a:r>
              <a:rPr lang="en-US" altLang="zh-CN" sz="2800" b="1" i="1" dirty="0" err="1">
                <a:solidFill>
                  <a:srgbClr val="000514"/>
                </a:solidFill>
                <a:latin typeface="Comic Sans MS" panose="030F0702030302020204" pitchFamily="66" charset="0"/>
              </a:rPr>
              <a:t>O2</a:t>
            </a:r>
            <a:r>
              <a:rPr lang="en-US" altLang="zh-CN" sz="2800" b="1" i="1" dirty="0">
                <a:solidFill>
                  <a:srgbClr val="000514"/>
                </a:solidFill>
                <a:latin typeface="Comic Sans MS" panose="030F0702030302020204" pitchFamily="66" charset="0"/>
              </a:rPr>
              <a:t>.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5096300-0B4D-45B2-9620-D1D0F7A80704}"/>
              </a:ext>
            </a:extLst>
          </p:cNvPr>
          <p:cNvGrpSpPr/>
          <p:nvPr/>
        </p:nvGrpSpPr>
        <p:grpSpPr>
          <a:xfrm>
            <a:off x="1271134" y="2362200"/>
            <a:ext cx="3657600" cy="2286000"/>
            <a:chOff x="1884362" y="2667000"/>
            <a:chExt cx="3657600" cy="2286000"/>
          </a:xfrm>
        </p:grpSpPr>
        <p:sp>
          <p:nvSpPr>
            <p:cNvPr id="10" name="Oval 34"/>
            <p:cNvSpPr>
              <a:spLocks noChangeArrowheads="1"/>
            </p:cNvSpPr>
            <p:nvPr/>
          </p:nvSpPr>
          <p:spPr bwMode="auto">
            <a:xfrm>
              <a:off x="1884362" y="3200400"/>
              <a:ext cx="914400" cy="838200"/>
            </a:xfrm>
            <a:prstGeom prst="ellipse">
              <a:avLst/>
            </a:prstGeom>
            <a:noFill/>
            <a:ln w="25400" algn="ctr">
              <a:solidFill>
                <a:srgbClr val="00051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Text Box 35"/>
            <p:cNvSpPr txBox="1">
              <a:spLocks noChangeArrowheads="1"/>
            </p:cNvSpPr>
            <p:nvPr/>
          </p:nvSpPr>
          <p:spPr bwMode="auto">
            <a:xfrm>
              <a:off x="1936750" y="3429000"/>
              <a:ext cx="711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i="1">
                  <a:solidFill>
                    <a:srgbClr val="000514"/>
                  </a:solidFill>
                  <a:latin typeface="Comic Sans MS" panose="030F0702030302020204" pitchFamily="66" charset="0"/>
                </a:rPr>
                <a:t>0/0</a:t>
              </a:r>
            </a:p>
          </p:txBody>
        </p:sp>
        <p:sp>
          <p:nvSpPr>
            <p:cNvPr id="12" name="Freeform 36"/>
            <p:cNvSpPr>
              <a:spLocks/>
            </p:cNvSpPr>
            <p:nvPr/>
          </p:nvSpPr>
          <p:spPr bwMode="auto">
            <a:xfrm>
              <a:off x="2125662" y="2755900"/>
              <a:ext cx="762000" cy="596900"/>
            </a:xfrm>
            <a:custGeom>
              <a:avLst/>
              <a:gdLst>
                <a:gd name="T0" fmla="*/ 88 w 480"/>
                <a:gd name="T1" fmla="*/ 280 h 376"/>
                <a:gd name="T2" fmla="*/ 40 w 480"/>
                <a:gd name="T3" fmla="*/ 40 h 376"/>
                <a:gd name="T4" fmla="*/ 328 w 480"/>
                <a:gd name="T5" fmla="*/ 40 h 376"/>
                <a:gd name="T6" fmla="*/ 472 w 480"/>
                <a:gd name="T7" fmla="*/ 232 h 376"/>
                <a:gd name="T8" fmla="*/ 376 w 480"/>
                <a:gd name="T9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376">
                  <a:moveTo>
                    <a:pt x="88" y="280"/>
                  </a:moveTo>
                  <a:cubicBezTo>
                    <a:pt x="44" y="180"/>
                    <a:pt x="0" y="80"/>
                    <a:pt x="40" y="40"/>
                  </a:cubicBezTo>
                  <a:cubicBezTo>
                    <a:pt x="80" y="0"/>
                    <a:pt x="256" y="8"/>
                    <a:pt x="328" y="40"/>
                  </a:cubicBezTo>
                  <a:cubicBezTo>
                    <a:pt x="400" y="72"/>
                    <a:pt x="464" y="176"/>
                    <a:pt x="472" y="232"/>
                  </a:cubicBezTo>
                  <a:cubicBezTo>
                    <a:pt x="480" y="288"/>
                    <a:pt x="428" y="332"/>
                    <a:pt x="376" y="376"/>
                  </a:cubicBezTo>
                </a:path>
              </a:pathLst>
            </a:custGeom>
            <a:noFill/>
            <a:ln w="25400" cap="flat" cmpd="sng">
              <a:solidFill>
                <a:srgbClr val="000514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 Box 37"/>
            <p:cNvSpPr txBox="1">
              <a:spLocks noChangeArrowheads="1"/>
            </p:cNvSpPr>
            <p:nvPr/>
          </p:nvSpPr>
          <p:spPr bwMode="auto">
            <a:xfrm>
              <a:off x="2730500" y="2667000"/>
              <a:ext cx="10588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i="1">
                  <a:solidFill>
                    <a:srgbClr val="000514"/>
                  </a:solidFill>
                  <a:latin typeface="Comic Sans MS" panose="030F0702030302020204" pitchFamily="66" charset="0"/>
                </a:rPr>
                <a:t>00,11</a:t>
              </a:r>
            </a:p>
          </p:txBody>
        </p:sp>
        <p:sp>
          <p:nvSpPr>
            <p:cNvPr id="14" name="Freeform 38"/>
            <p:cNvSpPr>
              <a:spLocks/>
            </p:cNvSpPr>
            <p:nvPr/>
          </p:nvSpPr>
          <p:spPr bwMode="auto">
            <a:xfrm>
              <a:off x="2798762" y="3429000"/>
              <a:ext cx="1828800" cy="228600"/>
            </a:xfrm>
            <a:custGeom>
              <a:avLst/>
              <a:gdLst>
                <a:gd name="T0" fmla="*/ 0 w 1152"/>
                <a:gd name="T1" fmla="*/ 144 h 144"/>
                <a:gd name="T2" fmla="*/ 528 w 1152"/>
                <a:gd name="T3" fmla="*/ 0 h 144"/>
                <a:gd name="T4" fmla="*/ 1152 w 1152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2" h="144">
                  <a:moveTo>
                    <a:pt x="0" y="144"/>
                  </a:moveTo>
                  <a:cubicBezTo>
                    <a:pt x="168" y="72"/>
                    <a:pt x="336" y="0"/>
                    <a:pt x="528" y="0"/>
                  </a:cubicBezTo>
                  <a:cubicBezTo>
                    <a:pt x="720" y="0"/>
                    <a:pt x="1040" y="112"/>
                    <a:pt x="1152" y="144"/>
                  </a:cubicBezTo>
                </a:path>
              </a:pathLst>
            </a:custGeom>
            <a:noFill/>
            <a:ln w="25400" cap="flat" cmpd="sng">
              <a:solidFill>
                <a:srgbClr val="000514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Oval 39"/>
            <p:cNvSpPr>
              <a:spLocks noChangeArrowheads="1"/>
            </p:cNvSpPr>
            <p:nvPr/>
          </p:nvSpPr>
          <p:spPr bwMode="auto">
            <a:xfrm>
              <a:off x="4627562" y="3276600"/>
              <a:ext cx="914400" cy="838200"/>
            </a:xfrm>
            <a:prstGeom prst="ellipse">
              <a:avLst/>
            </a:prstGeom>
            <a:noFill/>
            <a:ln w="25400" algn="ctr">
              <a:solidFill>
                <a:srgbClr val="00051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Text Box 40"/>
            <p:cNvSpPr txBox="1">
              <a:spLocks noChangeArrowheads="1"/>
            </p:cNvSpPr>
            <p:nvPr/>
          </p:nvSpPr>
          <p:spPr bwMode="auto">
            <a:xfrm>
              <a:off x="4679950" y="3429000"/>
              <a:ext cx="711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i="1">
                  <a:solidFill>
                    <a:srgbClr val="000514"/>
                  </a:solidFill>
                  <a:latin typeface="Comic Sans MS" panose="030F0702030302020204" pitchFamily="66" charset="0"/>
                </a:rPr>
                <a:t>1/1</a:t>
              </a:r>
            </a:p>
          </p:txBody>
        </p:sp>
        <p:sp>
          <p:nvSpPr>
            <p:cNvPr id="17" name="Text Box 41"/>
            <p:cNvSpPr txBox="1">
              <a:spLocks noChangeArrowheads="1"/>
            </p:cNvSpPr>
            <p:nvPr/>
          </p:nvSpPr>
          <p:spPr bwMode="auto">
            <a:xfrm>
              <a:off x="3416300" y="3048000"/>
              <a:ext cx="10588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i="1">
                  <a:solidFill>
                    <a:srgbClr val="000514"/>
                  </a:solidFill>
                  <a:latin typeface="Comic Sans MS" panose="030F0702030302020204" pitchFamily="66" charset="0"/>
                </a:rPr>
                <a:t>01,10</a:t>
              </a:r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2798762" y="3810000"/>
              <a:ext cx="1828800" cy="165100"/>
            </a:xfrm>
            <a:custGeom>
              <a:avLst/>
              <a:gdLst>
                <a:gd name="T0" fmla="*/ 1152 w 1152"/>
                <a:gd name="T1" fmla="*/ 48 h 104"/>
                <a:gd name="T2" fmla="*/ 576 w 1152"/>
                <a:gd name="T3" fmla="*/ 96 h 104"/>
                <a:gd name="T4" fmla="*/ 0 w 1152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2" h="104">
                  <a:moveTo>
                    <a:pt x="1152" y="48"/>
                  </a:moveTo>
                  <a:cubicBezTo>
                    <a:pt x="960" y="76"/>
                    <a:pt x="768" y="104"/>
                    <a:pt x="576" y="96"/>
                  </a:cubicBezTo>
                  <a:cubicBezTo>
                    <a:pt x="384" y="88"/>
                    <a:pt x="192" y="44"/>
                    <a:pt x="0" y="0"/>
                  </a:cubicBezTo>
                </a:path>
              </a:pathLst>
            </a:custGeom>
            <a:noFill/>
            <a:ln w="25400" cap="flat" cmpd="sng">
              <a:solidFill>
                <a:srgbClr val="000514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 Box 43"/>
            <p:cNvSpPr txBox="1">
              <a:spLocks noChangeArrowheads="1"/>
            </p:cNvSpPr>
            <p:nvPr/>
          </p:nvSpPr>
          <p:spPr bwMode="auto">
            <a:xfrm>
              <a:off x="3065463" y="3962400"/>
              <a:ext cx="105886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i="1">
                  <a:solidFill>
                    <a:srgbClr val="000514"/>
                  </a:solidFill>
                  <a:latin typeface="Comic Sans MS" panose="030F0702030302020204" pitchFamily="66" charset="0"/>
                </a:rPr>
                <a:t>01,10</a:t>
              </a:r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4576762" y="4038600"/>
              <a:ext cx="927100" cy="457200"/>
            </a:xfrm>
            <a:custGeom>
              <a:avLst/>
              <a:gdLst>
                <a:gd name="T0" fmla="*/ 464 w 584"/>
                <a:gd name="T1" fmla="*/ 0 h 288"/>
                <a:gd name="T2" fmla="*/ 560 w 584"/>
                <a:gd name="T3" fmla="*/ 240 h 288"/>
                <a:gd name="T4" fmla="*/ 320 w 584"/>
                <a:gd name="T5" fmla="*/ 288 h 288"/>
                <a:gd name="T6" fmla="*/ 32 w 584"/>
                <a:gd name="T7" fmla="*/ 240 h 288"/>
                <a:gd name="T8" fmla="*/ 128 w 584"/>
                <a:gd name="T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4" h="288">
                  <a:moveTo>
                    <a:pt x="464" y="0"/>
                  </a:moveTo>
                  <a:cubicBezTo>
                    <a:pt x="524" y="96"/>
                    <a:pt x="584" y="192"/>
                    <a:pt x="560" y="240"/>
                  </a:cubicBezTo>
                  <a:cubicBezTo>
                    <a:pt x="536" y="288"/>
                    <a:pt x="408" y="288"/>
                    <a:pt x="320" y="288"/>
                  </a:cubicBezTo>
                  <a:cubicBezTo>
                    <a:pt x="232" y="288"/>
                    <a:pt x="64" y="288"/>
                    <a:pt x="32" y="240"/>
                  </a:cubicBezTo>
                  <a:cubicBezTo>
                    <a:pt x="0" y="192"/>
                    <a:pt x="96" y="48"/>
                    <a:pt x="128" y="0"/>
                  </a:cubicBezTo>
                </a:path>
              </a:pathLst>
            </a:custGeom>
            <a:noFill/>
            <a:ln w="25400" cap="flat" cmpd="sng">
              <a:solidFill>
                <a:srgbClr val="000514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 Box 45"/>
            <p:cNvSpPr txBox="1">
              <a:spLocks noChangeArrowheads="1"/>
            </p:cNvSpPr>
            <p:nvPr/>
          </p:nvSpPr>
          <p:spPr bwMode="auto">
            <a:xfrm>
              <a:off x="4483100" y="4495800"/>
              <a:ext cx="10588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b="1" i="1">
                  <a:solidFill>
                    <a:srgbClr val="000514"/>
                  </a:solidFill>
                  <a:latin typeface="Comic Sans MS" panose="030F0702030302020204" pitchFamily="66" charset="0"/>
                </a:rPr>
                <a:t>00,11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0263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9300" y="419526"/>
            <a:ext cx="8153400" cy="792162"/>
          </a:xfrm>
          <a:solidFill>
            <a:srgbClr val="FFFF00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r>
              <a:rPr lang="en-US" altLang="zh-CN" sz="3200" b="1" dirty="0"/>
              <a:t>State Diagram</a:t>
            </a:r>
            <a:endParaRPr lang="zh-CN" altLang="en-US" sz="3200" b="1" dirty="0"/>
          </a:p>
        </p:txBody>
      </p:sp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56458"/>
            <a:ext cx="4108450" cy="3137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13"/>
          <p:cNvPicPr>
            <a:picLocks noChangeAspect="1" noChangeArrowheads="1"/>
          </p:cNvPicPr>
          <p:nvPr/>
        </p:nvPicPr>
        <p:blipFill>
          <a:blip r:embed="rId4" cstate="print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88" y="1628776"/>
            <a:ext cx="6500812" cy="483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222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0" y="308762"/>
            <a:ext cx="7391400" cy="849312"/>
          </a:xfrm>
          <a:solidFill>
            <a:srgbClr val="FFFF00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r>
              <a:rPr lang="en-US" altLang="zh-CN" sz="3200" b="1" dirty="0"/>
              <a:t>State Table</a:t>
            </a:r>
            <a:r>
              <a:rPr lang="zh-CN" altLang="en-US" sz="3200" b="1" dirty="0"/>
              <a:t>（</a:t>
            </a:r>
            <a:r>
              <a:rPr lang="zh-CN" altLang="en-US" sz="3200" b="1" dirty="0">
                <a:ea typeface="宋体" panose="02010600030101010101" pitchFamily="2" charset="-122"/>
              </a:rPr>
              <a:t>状态表）</a:t>
            </a:r>
            <a:endParaRPr lang="zh-CN" altLang="en-US" sz="3200" b="1" dirty="0"/>
          </a:p>
        </p:txBody>
      </p:sp>
      <p:sp>
        <p:nvSpPr>
          <p:cNvPr id="3" name="矩形 2"/>
          <p:cNvSpPr/>
          <p:nvPr/>
        </p:nvSpPr>
        <p:spPr>
          <a:xfrm>
            <a:off x="641633" y="1659829"/>
            <a:ext cx="10635967" cy="954107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0000"/>
                </a:solidFill>
              </a:rPr>
              <a:t>Enumerates</a:t>
            </a:r>
            <a:r>
              <a:rPr lang="en-US" altLang="zh-CN" sz="2800" b="1" dirty="0">
                <a:solidFill>
                  <a:srgbClr val="000514"/>
                </a:solidFill>
              </a:rPr>
              <a:t> the relationship between inputs, outputs, and states of the sequential circuit.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429000"/>
            <a:ext cx="7231620" cy="2984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781800" y="4829637"/>
            <a:ext cx="4313471" cy="257866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6781800" y="5194969"/>
            <a:ext cx="4313471" cy="257866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477000" y="5495035"/>
            <a:ext cx="5073367" cy="686378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6054723" y="3121025"/>
            <a:ext cx="20378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State Table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33" y="2921911"/>
            <a:ext cx="4316924" cy="3340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296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lum contrast="6000"/>
            <a:grayscl/>
          </a:blip>
          <a:srcRect/>
          <a:stretch>
            <a:fillRect/>
          </a:stretch>
        </p:blipFill>
        <p:spPr bwMode="auto">
          <a:xfrm>
            <a:off x="8195981" y="1856804"/>
            <a:ext cx="3536950" cy="43032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1371600" y="3886200"/>
            <a:ext cx="6553200" cy="828675"/>
            <a:chOff x="744" y="2999"/>
            <a:chExt cx="4128" cy="522"/>
          </a:xfrm>
        </p:grpSpPr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3146" y="3222"/>
              <a:ext cx="288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2858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2283" y="3501"/>
              <a:ext cx="288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4297" y="3222"/>
              <a:ext cx="287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1708" y="3501"/>
              <a:ext cx="287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 flipV="1">
              <a:off x="1420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4009" y="3501"/>
              <a:ext cx="288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V="1">
              <a:off x="3721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2858" y="3501"/>
              <a:ext cx="288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 flipV="1">
              <a:off x="2571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1995" y="3222"/>
              <a:ext cx="288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 flipV="1">
              <a:off x="1995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4584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1420" y="3222"/>
              <a:ext cx="288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3721" y="3222"/>
              <a:ext cx="288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3434" y="3501"/>
              <a:ext cx="287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3434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V="1">
              <a:off x="3146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>
              <a:off x="2571" y="3222"/>
              <a:ext cx="287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4584" y="3501"/>
              <a:ext cx="288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>
              <a:off x="2283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 flipV="1">
              <a:off x="4297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>
              <a:off x="1708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>
              <a:off x="988" y="3501"/>
              <a:ext cx="432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4009" y="3222"/>
              <a:ext cx="0" cy="27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4397" y="2999"/>
              <a:ext cx="6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imes New Roman" charset="0"/>
                  <a:ea typeface="宋体" pitchFamily="2" charset="-122"/>
                </a:rPr>
                <a:t>6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1521" y="3013"/>
              <a:ext cx="6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imes New Roman" charset="0"/>
                  <a:ea typeface="宋体" pitchFamily="2" charset="-122"/>
                </a:rPr>
                <a:t>1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744" y="3319"/>
              <a:ext cx="215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100" i="1">
                  <a:solidFill>
                    <a:srgbClr val="000000"/>
                  </a:solidFill>
                  <a:latin typeface="Times New Roman" charset="0"/>
                  <a:ea typeface="宋体" pitchFamily="2" charset="-122"/>
                </a:rPr>
                <a:t>CP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3822" y="2999"/>
              <a:ext cx="6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imes New Roman" charset="0"/>
                  <a:ea typeface="宋体" pitchFamily="2" charset="-122"/>
                </a:rPr>
                <a:t>5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3218" y="2999"/>
              <a:ext cx="6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imes New Roman" charset="0"/>
                  <a:ea typeface="宋体" pitchFamily="2" charset="-122"/>
                </a:rPr>
                <a:t>4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2096" y="2999"/>
              <a:ext cx="6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imes New Roman" charset="0"/>
                  <a:ea typeface="宋体" pitchFamily="2" charset="-122"/>
                </a:rPr>
                <a:t>2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>
              <a:off x="2671" y="3013"/>
              <a:ext cx="6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imes New Roman" charset="0"/>
                  <a:ea typeface="宋体" pitchFamily="2" charset="-122"/>
                </a:rPr>
                <a:t>3</a:t>
              </a:r>
              <a:endParaRPr lang="en-US" altLang="zh-CN">
                <a:latin typeface="Times New Roman" charset="0"/>
                <a:ea typeface="宋体" pitchFamily="2" charset="-122"/>
              </a:endParaRPr>
            </a:p>
          </p:txBody>
        </p:sp>
      </p:grpSp>
      <p:sp>
        <p:nvSpPr>
          <p:cNvPr id="38" name="Line 38"/>
          <p:cNvSpPr>
            <a:spLocks noChangeShapeType="1"/>
          </p:cNvSpPr>
          <p:nvPr/>
        </p:nvSpPr>
        <p:spPr bwMode="auto">
          <a:xfrm>
            <a:off x="1774826" y="5672136"/>
            <a:ext cx="11271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Rectangle 39"/>
          <p:cNvSpPr>
            <a:spLocks noChangeArrowheads="1"/>
          </p:cNvSpPr>
          <p:nvPr/>
        </p:nvSpPr>
        <p:spPr bwMode="auto">
          <a:xfrm>
            <a:off x="1387475" y="5383211"/>
            <a:ext cx="2228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>
                <a:latin typeface="Times New Roman" charset="0"/>
                <a:ea typeface="宋体" pitchFamily="2" charset="-122"/>
              </a:rPr>
              <a:t>Q</a:t>
            </a:r>
          </a:p>
        </p:txBody>
      </p:sp>
      <p:sp>
        <p:nvSpPr>
          <p:cNvPr id="40" name="Line 40"/>
          <p:cNvSpPr>
            <a:spLocks noChangeShapeType="1"/>
          </p:cNvSpPr>
          <p:nvPr/>
        </p:nvSpPr>
        <p:spPr bwMode="auto">
          <a:xfrm>
            <a:off x="2898775" y="3886200"/>
            <a:ext cx="0" cy="2097087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Line 41"/>
          <p:cNvSpPr>
            <a:spLocks noChangeShapeType="1"/>
          </p:cNvSpPr>
          <p:nvPr/>
        </p:nvSpPr>
        <p:spPr bwMode="auto">
          <a:xfrm>
            <a:off x="3817937" y="3878261"/>
            <a:ext cx="0" cy="2097088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Line 42"/>
          <p:cNvSpPr>
            <a:spLocks noChangeShapeType="1"/>
          </p:cNvSpPr>
          <p:nvPr/>
        </p:nvSpPr>
        <p:spPr bwMode="auto">
          <a:xfrm>
            <a:off x="4724400" y="3822700"/>
            <a:ext cx="0" cy="2097087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" name="Line 43"/>
          <p:cNvSpPr>
            <a:spLocks noChangeShapeType="1"/>
          </p:cNvSpPr>
          <p:nvPr/>
        </p:nvSpPr>
        <p:spPr bwMode="auto">
          <a:xfrm>
            <a:off x="5643562" y="3814761"/>
            <a:ext cx="0" cy="2097088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Line 44"/>
          <p:cNvSpPr>
            <a:spLocks noChangeShapeType="1"/>
          </p:cNvSpPr>
          <p:nvPr/>
        </p:nvSpPr>
        <p:spPr bwMode="auto">
          <a:xfrm>
            <a:off x="6562725" y="3776661"/>
            <a:ext cx="0" cy="2097088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7481887" y="3768725"/>
            <a:ext cx="0" cy="2097087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Line 47"/>
          <p:cNvSpPr>
            <a:spLocks noChangeShapeType="1"/>
          </p:cNvSpPr>
          <p:nvPr/>
        </p:nvSpPr>
        <p:spPr bwMode="auto">
          <a:xfrm>
            <a:off x="2898775" y="5210174"/>
            <a:ext cx="91916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Line 48"/>
          <p:cNvSpPr>
            <a:spLocks noChangeShapeType="1"/>
          </p:cNvSpPr>
          <p:nvPr/>
        </p:nvSpPr>
        <p:spPr bwMode="auto">
          <a:xfrm>
            <a:off x="3790950" y="5659436"/>
            <a:ext cx="91916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Line 49"/>
          <p:cNvSpPr>
            <a:spLocks noChangeShapeType="1"/>
          </p:cNvSpPr>
          <p:nvPr/>
        </p:nvSpPr>
        <p:spPr bwMode="auto">
          <a:xfrm>
            <a:off x="4711700" y="5222874"/>
            <a:ext cx="91916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Line 50"/>
          <p:cNvSpPr>
            <a:spLocks noChangeShapeType="1"/>
          </p:cNvSpPr>
          <p:nvPr/>
        </p:nvSpPr>
        <p:spPr bwMode="auto">
          <a:xfrm>
            <a:off x="5643563" y="5659436"/>
            <a:ext cx="919163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Line 51"/>
          <p:cNvSpPr>
            <a:spLocks noChangeShapeType="1"/>
          </p:cNvSpPr>
          <p:nvPr/>
        </p:nvSpPr>
        <p:spPr bwMode="auto">
          <a:xfrm>
            <a:off x="6543675" y="5210174"/>
            <a:ext cx="91916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Line 52"/>
          <p:cNvSpPr>
            <a:spLocks noChangeShapeType="1"/>
          </p:cNvSpPr>
          <p:nvPr/>
        </p:nvSpPr>
        <p:spPr bwMode="auto">
          <a:xfrm>
            <a:off x="7488238" y="5659436"/>
            <a:ext cx="919163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Line 53"/>
          <p:cNvSpPr>
            <a:spLocks noChangeShapeType="1"/>
          </p:cNvSpPr>
          <p:nvPr/>
        </p:nvSpPr>
        <p:spPr bwMode="auto">
          <a:xfrm>
            <a:off x="2898775" y="5210175"/>
            <a:ext cx="0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Line 54"/>
          <p:cNvSpPr>
            <a:spLocks noChangeShapeType="1"/>
          </p:cNvSpPr>
          <p:nvPr/>
        </p:nvSpPr>
        <p:spPr bwMode="auto">
          <a:xfrm>
            <a:off x="3817937" y="5210175"/>
            <a:ext cx="0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5"/>
          <p:cNvSpPr>
            <a:spLocks noChangeShapeType="1"/>
          </p:cNvSpPr>
          <p:nvPr/>
        </p:nvSpPr>
        <p:spPr bwMode="auto">
          <a:xfrm>
            <a:off x="4718050" y="5210175"/>
            <a:ext cx="0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Line 56"/>
          <p:cNvSpPr>
            <a:spLocks noChangeShapeType="1"/>
          </p:cNvSpPr>
          <p:nvPr/>
        </p:nvSpPr>
        <p:spPr bwMode="auto">
          <a:xfrm>
            <a:off x="5656262" y="5210175"/>
            <a:ext cx="0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Line 57"/>
          <p:cNvSpPr>
            <a:spLocks noChangeShapeType="1"/>
          </p:cNvSpPr>
          <p:nvPr/>
        </p:nvSpPr>
        <p:spPr bwMode="auto">
          <a:xfrm>
            <a:off x="6562725" y="5197475"/>
            <a:ext cx="0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Line 58"/>
          <p:cNvSpPr>
            <a:spLocks noChangeShapeType="1"/>
          </p:cNvSpPr>
          <p:nvPr/>
        </p:nvSpPr>
        <p:spPr bwMode="auto">
          <a:xfrm>
            <a:off x="7488237" y="5210175"/>
            <a:ext cx="0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8" name="Object 59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2698819"/>
              </p:ext>
            </p:extLst>
          </p:nvPr>
        </p:nvGraphicFramePr>
        <p:xfrm>
          <a:off x="2053946" y="1956388"/>
          <a:ext cx="2808287" cy="167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168200" imgH="698400" progId="Equations">
                  <p:embed/>
                </p:oleObj>
              </mc:Choice>
              <mc:Fallback>
                <p:oleObj name="公式" r:id="rId3" imgW="1168200" imgH="698400" progId="Equations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3946" y="1956388"/>
                        <a:ext cx="2808287" cy="167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 Box 61"/>
          <p:cNvSpPr txBox="1">
            <a:spLocks noChangeArrowheads="1"/>
          </p:cNvSpPr>
          <p:nvPr/>
        </p:nvSpPr>
        <p:spPr bwMode="auto">
          <a:xfrm>
            <a:off x="2306637" y="5262562"/>
            <a:ext cx="2873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60" name="Text Box 62"/>
          <p:cNvSpPr txBox="1">
            <a:spLocks noChangeArrowheads="1"/>
          </p:cNvSpPr>
          <p:nvPr/>
        </p:nvSpPr>
        <p:spPr bwMode="auto">
          <a:xfrm>
            <a:off x="3171826" y="5262562"/>
            <a:ext cx="2873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1" name="Text Box 63"/>
          <p:cNvSpPr txBox="1">
            <a:spLocks noChangeArrowheads="1"/>
          </p:cNvSpPr>
          <p:nvPr/>
        </p:nvSpPr>
        <p:spPr bwMode="auto">
          <a:xfrm>
            <a:off x="4106862" y="5262562"/>
            <a:ext cx="2873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62" name="Text Box 64"/>
          <p:cNvSpPr txBox="1">
            <a:spLocks noChangeArrowheads="1"/>
          </p:cNvSpPr>
          <p:nvPr/>
        </p:nvSpPr>
        <p:spPr bwMode="auto">
          <a:xfrm>
            <a:off x="5043487" y="5262562"/>
            <a:ext cx="2873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3" name="Text Box 65"/>
          <p:cNvSpPr txBox="1">
            <a:spLocks noChangeArrowheads="1"/>
          </p:cNvSpPr>
          <p:nvPr/>
        </p:nvSpPr>
        <p:spPr bwMode="auto">
          <a:xfrm>
            <a:off x="5980112" y="5262562"/>
            <a:ext cx="2873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64" name="Text Box 66"/>
          <p:cNvSpPr txBox="1">
            <a:spLocks noChangeArrowheads="1"/>
          </p:cNvSpPr>
          <p:nvPr/>
        </p:nvSpPr>
        <p:spPr bwMode="auto">
          <a:xfrm>
            <a:off x="6843712" y="5262562"/>
            <a:ext cx="2873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5" name="Text Box 68"/>
          <p:cNvSpPr txBox="1">
            <a:spLocks noChangeArrowheads="1"/>
          </p:cNvSpPr>
          <p:nvPr/>
        </p:nvSpPr>
        <p:spPr bwMode="auto">
          <a:xfrm>
            <a:off x="7851776" y="5262562"/>
            <a:ext cx="2873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66" name="Rectangle 15"/>
          <p:cNvSpPr>
            <a:spLocks noChangeArrowheads="1"/>
          </p:cNvSpPr>
          <p:nvPr/>
        </p:nvSpPr>
        <p:spPr bwMode="auto">
          <a:xfrm>
            <a:off x="1447800" y="370582"/>
            <a:ext cx="9448796" cy="1077218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Asynchronously clocked modulus-2 binary counter</a:t>
            </a:r>
          </a:p>
          <a:p>
            <a:pPr algn="ctr"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(</a:t>
            </a:r>
            <a:r>
              <a:rPr lang="zh-CN" altLang="en-US" sz="3200" b="1" dirty="0">
                <a:solidFill>
                  <a:srgbClr val="FFFF99"/>
                </a:solidFill>
                <a:ea typeface="宋体" panose="02010600030101010101" pitchFamily="2" charset="-122"/>
              </a:rPr>
              <a:t>异步模</a:t>
            </a:r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2</a:t>
            </a:r>
            <a:r>
              <a:rPr lang="zh-CN" altLang="en-US" sz="3200" b="1" dirty="0">
                <a:solidFill>
                  <a:srgbClr val="FFFF99"/>
                </a:solidFill>
                <a:ea typeface="宋体" panose="02010600030101010101" pitchFamily="2" charset="-122"/>
              </a:rPr>
              <a:t>二进制计数器</a:t>
            </a:r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9" grpId="0"/>
      <p:bldP spid="60" grpId="0"/>
      <p:bldP spid="61" grpId="0"/>
      <p:bldP spid="62" grpId="0"/>
      <p:bldP spid="63" grpId="0"/>
      <p:bldP spid="64" grpId="0"/>
      <p:bldP spid="6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2149" y="519332"/>
            <a:ext cx="3209988" cy="715962"/>
          </a:xfrm>
          <a:solidFill>
            <a:srgbClr val="FFFF00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r>
              <a:rPr lang="en-US" altLang="zh-CN" sz="3200" b="1" dirty="0"/>
              <a:t>State Table</a:t>
            </a:r>
            <a:endParaRPr lang="zh-CN" altLang="en-US" sz="3200" b="1" dirty="0"/>
          </a:p>
        </p:txBody>
      </p:sp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070641"/>
              </p:ext>
            </p:extLst>
          </p:nvPr>
        </p:nvGraphicFramePr>
        <p:xfrm>
          <a:off x="6477000" y="140297"/>
          <a:ext cx="5061983" cy="6692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539026" imgH="7322820" progId="">
                  <p:embed/>
                </p:oleObj>
              </mc:Choice>
              <mc:Fallback>
                <p:oleObj name="Visio" r:id="rId3" imgW="5539026" imgH="7322820" progId="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40297"/>
                        <a:ext cx="5061983" cy="669273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5" cstate="print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0"/>
            <a:ext cx="6737476" cy="278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2221692" y="2133600"/>
            <a:ext cx="18909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/>
              <a:t>State Table</a:t>
            </a:r>
          </a:p>
        </p:txBody>
      </p:sp>
    </p:spTree>
    <p:extLst>
      <p:ext uri="{BB962C8B-B14F-4D97-AF65-F5344CB8AC3E}">
        <p14:creationId xmlns:p14="http://schemas.microsoft.com/office/powerpoint/2010/main" val="3846100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71381" y="428627"/>
            <a:ext cx="7427912" cy="687701"/>
          </a:xfrm>
          <a:solidFill>
            <a:srgbClr val="FFFF00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r>
              <a:rPr lang="en-US" altLang="zh-CN" sz="3200" b="1" dirty="0"/>
              <a:t>Transition Table(</a:t>
            </a:r>
            <a:r>
              <a:rPr lang="zh-CN" altLang="en-US" sz="3200" b="1" dirty="0"/>
              <a:t>状态转换表</a:t>
            </a:r>
            <a:r>
              <a:rPr lang="en-US" altLang="zh-CN" sz="3200" b="1" dirty="0"/>
              <a:t>)</a:t>
            </a:r>
            <a:endParaRPr lang="zh-CN" altLang="en-US" sz="3200" b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105463" y="1907152"/>
            <a:ext cx="2666999" cy="1384995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/>
              <a:t>Each state is assigned a </a:t>
            </a:r>
            <a:r>
              <a:rPr lang="en-US" altLang="zh-CN" sz="2800" b="1" dirty="0">
                <a:solidFill>
                  <a:srgbClr val="FF0000"/>
                </a:solidFill>
              </a:rPr>
              <a:t>unique</a:t>
            </a:r>
            <a:r>
              <a:rPr lang="en-US" altLang="zh-CN" sz="2800" b="1" dirty="0"/>
              <a:t> code.</a:t>
            </a:r>
          </a:p>
        </p:txBody>
      </p:sp>
      <p:graphicFrame>
        <p:nvGraphicFramePr>
          <p:cNvPr id="7" name="Group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26742"/>
              </p:ext>
            </p:extLst>
          </p:nvPr>
        </p:nvGraphicFramePr>
        <p:xfrm>
          <a:off x="8172137" y="3844444"/>
          <a:ext cx="2376487" cy="199200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  <a:r>
                        <a:rPr kumimoji="0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  <a:r>
                        <a:rPr kumimoji="0" lang="en-US" altLang="zh-CN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State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ectangle 78"/>
          <p:cNvSpPr>
            <a:spLocks noChangeArrowheads="1"/>
          </p:cNvSpPr>
          <p:nvPr/>
        </p:nvSpPr>
        <p:spPr bwMode="auto">
          <a:xfrm>
            <a:off x="8245161" y="4276244"/>
            <a:ext cx="2159000" cy="360362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Rectangle 85"/>
          <p:cNvSpPr>
            <a:spLocks noChangeArrowheads="1"/>
          </p:cNvSpPr>
          <p:nvPr/>
        </p:nvSpPr>
        <p:spPr bwMode="auto">
          <a:xfrm>
            <a:off x="3286125" y="5441950"/>
            <a:ext cx="647700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Rectangle 86"/>
          <p:cNvSpPr>
            <a:spLocks noChangeArrowheads="1"/>
          </p:cNvSpPr>
          <p:nvPr/>
        </p:nvSpPr>
        <p:spPr bwMode="auto">
          <a:xfrm>
            <a:off x="4365626" y="5440364"/>
            <a:ext cx="503237" cy="217487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87"/>
          <p:cNvSpPr>
            <a:spLocks noChangeArrowheads="1"/>
          </p:cNvSpPr>
          <p:nvPr/>
        </p:nvSpPr>
        <p:spPr bwMode="auto">
          <a:xfrm>
            <a:off x="4365626" y="6015039"/>
            <a:ext cx="503237" cy="217487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Rectangle 88"/>
          <p:cNvSpPr>
            <a:spLocks noChangeArrowheads="1"/>
          </p:cNvSpPr>
          <p:nvPr/>
        </p:nvSpPr>
        <p:spPr bwMode="auto">
          <a:xfrm>
            <a:off x="4365626" y="6303964"/>
            <a:ext cx="503237" cy="217487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89"/>
          <p:cNvSpPr>
            <a:spLocks noChangeArrowheads="1"/>
          </p:cNvSpPr>
          <p:nvPr/>
        </p:nvSpPr>
        <p:spPr bwMode="auto">
          <a:xfrm>
            <a:off x="5373687" y="5440364"/>
            <a:ext cx="503238" cy="217487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Rectangle 90"/>
          <p:cNvSpPr>
            <a:spLocks noChangeArrowheads="1"/>
          </p:cNvSpPr>
          <p:nvPr/>
        </p:nvSpPr>
        <p:spPr bwMode="auto">
          <a:xfrm>
            <a:off x="6310312" y="6303964"/>
            <a:ext cx="503238" cy="217487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Rectangle 91"/>
          <p:cNvSpPr>
            <a:spLocks noChangeArrowheads="1"/>
          </p:cNvSpPr>
          <p:nvPr/>
        </p:nvSpPr>
        <p:spPr bwMode="auto">
          <a:xfrm>
            <a:off x="8209479" y="5042935"/>
            <a:ext cx="2159000" cy="360363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Rectangle 96"/>
          <p:cNvSpPr>
            <a:spLocks noChangeArrowheads="1"/>
          </p:cNvSpPr>
          <p:nvPr/>
        </p:nvSpPr>
        <p:spPr bwMode="auto">
          <a:xfrm>
            <a:off x="3286125" y="6016625"/>
            <a:ext cx="647700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98"/>
          <p:cNvSpPr>
            <a:spLocks noChangeArrowheads="1"/>
          </p:cNvSpPr>
          <p:nvPr/>
        </p:nvSpPr>
        <p:spPr bwMode="auto">
          <a:xfrm>
            <a:off x="5373687" y="5727700"/>
            <a:ext cx="503238" cy="217488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Rectangle 99"/>
          <p:cNvSpPr>
            <a:spLocks noChangeArrowheads="1"/>
          </p:cNvSpPr>
          <p:nvPr/>
        </p:nvSpPr>
        <p:spPr bwMode="auto">
          <a:xfrm>
            <a:off x="6310312" y="5729289"/>
            <a:ext cx="503238" cy="217487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Rectangle 100"/>
          <p:cNvSpPr>
            <a:spLocks noChangeArrowheads="1"/>
          </p:cNvSpPr>
          <p:nvPr/>
        </p:nvSpPr>
        <p:spPr bwMode="auto">
          <a:xfrm>
            <a:off x="6310312" y="6015039"/>
            <a:ext cx="503238" cy="217487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58EC298-215B-41F1-B61F-BB7949362818}"/>
              </a:ext>
            </a:extLst>
          </p:cNvPr>
          <p:cNvGrpSpPr/>
          <p:nvPr/>
        </p:nvGrpSpPr>
        <p:grpSpPr>
          <a:xfrm>
            <a:off x="1600200" y="1404352"/>
            <a:ext cx="5907088" cy="2520951"/>
            <a:chOff x="2133601" y="1912938"/>
            <a:chExt cx="4535487" cy="1871662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print">
              <a:lum contrast="6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1" y="1912938"/>
              <a:ext cx="4535487" cy="1871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79"/>
            <p:cNvSpPr>
              <a:spLocks noChangeArrowheads="1"/>
            </p:cNvSpPr>
            <p:nvPr/>
          </p:nvSpPr>
          <p:spPr bwMode="auto">
            <a:xfrm>
              <a:off x="3502026" y="2776538"/>
              <a:ext cx="287337" cy="21590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80"/>
            <p:cNvSpPr>
              <a:spLocks noChangeArrowheads="1"/>
            </p:cNvSpPr>
            <p:nvPr/>
          </p:nvSpPr>
          <p:spPr bwMode="auto">
            <a:xfrm>
              <a:off x="3502026" y="3208338"/>
              <a:ext cx="287337" cy="21590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81"/>
            <p:cNvSpPr>
              <a:spLocks noChangeArrowheads="1"/>
            </p:cNvSpPr>
            <p:nvPr/>
          </p:nvSpPr>
          <p:spPr bwMode="auto">
            <a:xfrm>
              <a:off x="3502026" y="3424238"/>
              <a:ext cx="287337" cy="21590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82"/>
            <p:cNvSpPr>
              <a:spLocks noChangeArrowheads="1"/>
            </p:cNvSpPr>
            <p:nvPr/>
          </p:nvSpPr>
          <p:spPr bwMode="auto">
            <a:xfrm>
              <a:off x="4221162" y="2776538"/>
              <a:ext cx="287338" cy="21590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83"/>
            <p:cNvSpPr>
              <a:spLocks noChangeArrowheads="1"/>
            </p:cNvSpPr>
            <p:nvPr/>
          </p:nvSpPr>
          <p:spPr bwMode="auto">
            <a:xfrm>
              <a:off x="5014912" y="3424238"/>
              <a:ext cx="287338" cy="21590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84"/>
            <p:cNvSpPr>
              <a:spLocks noChangeArrowheads="1"/>
            </p:cNvSpPr>
            <p:nvPr/>
          </p:nvSpPr>
          <p:spPr bwMode="auto">
            <a:xfrm>
              <a:off x="2709862" y="2776538"/>
              <a:ext cx="287338" cy="21590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Rectangle 92"/>
            <p:cNvSpPr>
              <a:spLocks noChangeArrowheads="1"/>
            </p:cNvSpPr>
            <p:nvPr/>
          </p:nvSpPr>
          <p:spPr bwMode="auto">
            <a:xfrm>
              <a:off x="4221162" y="2992438"/>
              <a:ext cx="287338" cy="2159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Rectangle 93"/>
            <p:cNvSpPr>
              <a:spLocks noChangeArrowheads="1"/>
            </p:cNvSpPr>
            <p:nvPr/>
          </p:nvSpPr>
          <p:spPr bwMode="auto">
            <a:xfrm>
              <a:off x="5013326" y="2992438"/>
              <a:ext cx="287337" cy="2159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Rectangle 94"/>
            <p:cNvSpPr>
              <a:spLocks noChangeArrowheads="1"/>
            </p:cNvSpPr>
            <p:nvPr/>
          </p:nvSpPr>
          <p:spPr bwMode="auto">
            <a:xfrm>
              <a:off x="5014912" y="3208338"/>
              <a:ext cx="287338" cy="2159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Rectangle 95"/>
            <p:cNvSpPr>
              <a:spLocks noChangeArrowheads="1"/>
            </p:cNvSpPr>
            <p:nvPr/>
          </p:nvSpPr>
          <p:spPr bwMode="auto">
            <a:xfrm>
              <a:off x="2709862" y="3208338"/>
              <a:ext cx="287338" cy="2159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Rectangle 101"/>
            <p:cNvSpPr>
              <a:spLocks noChangeArrowheads="1"/>
            </p:cNvSpPr>
            <p:nvPr/>
          </p:nvSpPr>
          <p:spPr bwMode="auto">
            <a:xfrm>
              <a:off x="3502026" y="2416176"/>
              <a:ext cx="2879725" cy="2889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3E99C03-E3C1-442E-9C7A-C45F537154E8}"/>
              </a:ext>
            </a:extLst>
          </p:cNvPr>
          <p:cNvGrpSpPr/>
          <p:nvPr/>
        </p:nvGrpSpPr>
        <p:grpSpPr>
          <a:xfrm>
            <a:off x="1557337" y="4021521"/>
            <a:ext cx="6264275" cy="2754312"/>
            <a:chOff x="2420938" y="4027488"/>
            <a:chExt cx="6264275" cy="2754312"/>
          </a:xfrm>
        </p:grpSpPr>
        <p:pic>
          <p:nvPicPr>
            <p:cNvPr id="8" name="Picture 75"/>
            <p:cNvPicPr>
              <a:picLocks noChangeAspect="1" noChangeArrowheads="1"/>
            </p:cNvPicPr>
            <p:nvPr/>
          </p:nvPicPr>
          <p:blipFill>
            <a:blip r:embed="rId4" cstate="print">
              <a:lum contrast="6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938" y="4027488"/>
              <a:ext cx="6264275" cy="2754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Rectangle 102"/>
            <p:cNvSpPr>
              <a:spLocks noChangeArrowheads="1"/>
            </p:cNvSpPr>
            <p:nvPr/>
          </p:nvSpPr>
          <p:spPr bwMode="auto">
            <a:xfrm>
              <a:off x="4221162" y="4576764"/>
              <a:ext cx="3816350" cy="7207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891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505470"/>
            <a:ext cx="4495800" cy="847724"/>
          </a:xfrm>
          <a:solidFill>
            <a:srgbClr val="FFFF00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r>
              <a:rPr lang="en-US" altLang="zh-CN" sz="3200" b="1" dirty="0"/>
              <a:t>Transition Table</a:t>
            </a:r>
            <a:endParaRPr lang="zh-CN" altLang="en-US" sz="3200" b="1" dirty="0"/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24717"/>
              </p:ext>
            </p:extLst>
          </p:nvPr>
        </p:nvGraphicFramePr>
        <p:xfrm>
          <a:off x="6096000" y="805569"/>
          <a:ext cx="5148791" cy="590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547598" imgH="7334726" progId="">
                  <p:embed/>
                </p:oleObj>
              </mc:Choice>
              <mc:Fallback>
                <p:oleObj name="Visio" r:id="rId2" imgW="5547598" imgH="7334726" progId="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805569"/>
                        <a:ext cx="5148791" cy="590003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4" cstate="print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r="7899"/>
          <a:stretch>
            <a:fillRect/>
          </a:stretch>
        </p:blipFill>
        <p:spPr bwMode="auto">
          <a:xfrm>
            <a:off x="272770" y="2469660"/>
            <a:ext cx="5827712" cy="296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533400" y="1905000"/>
            <a:ext cx="51558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/>
              <a:t>Transition Table for state machine M</a:t>
            </a:r>
            <a:r>
              <a:rPr lang="en-US" altLang="zh-CN" b="1" baseline="-25000" dirty="0"/>
              <a:t>1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088956" y="274638"/>
            <a:ext cx="5155835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/>
              <a:t>Transition Table for state machine M</a:t>
            </a:r>
            <a:r>
              <a:rPr lang="en-US" altLang="zh-CN" b="1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22768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95500" y="609600"/>
            <a:ext cx="8001000" cy="1143000"/>
          </a:xfrm>
          <a:solidFill>
            <a:srgbClr val="FFFF00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r>
              <a:rPr lang="en-US" altLang="zh-CN" sz="3200" b="1" dirty="0"/>
              <a:t>Excitation Table and Equations</a:t>
            </a:r>
            <a:br>
              <a:rPr lang="en-US" altLang="zh-CN" sz="3200" b="1" dirty="0"/>
            </a:br>
            <a:r>
              <a:rPr lang="en-US" altLang="zh-CN" sz="3200" b="1" dirty="0"/>
              <a:t>(</a:t>
            </a:r>
            <a:r>
              <a:rPr lang="zh-CN" altLang="en-US" sz="3200" b="1" dirty="0">
                <a:ea typeface="宋体" panose="02010600030101010101" pitchFamily="2" charset="-122"/>
              </a:rPr>
              <a:t>激励表与激励函数</a:t>
            </a:r>
            <a:r>
              <a:rPr lang="en-US" altLang="zh-CN" sz="3200" b="1" dirty="0"/>
              <a:t>)</a:t>
            </a:r>
            <a:endParaRPr lang="zh-CN" altLang="en-US" sz="3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6300" y="2362200"/>
            <a:ext cx="10439400" cy="3429000"/>
          </a:xfr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Choose the type of flip-flops to design the state machine.</a:t>
            </a:r>
          </a:p>
          <a:p>
            <a:pPr lvl="1">
              <a:lnSpc>
                <a:spcPct val="150000"/>
              </a:lnSpc>
            </a:pPr>
            <a:r>
              <a:rPr lang="en-US" altLang="zh-CN" sz="2800" b="1" dirty="0"/>
              <a:t>D</a:t>
            </a:r>
          </a:p>
          <a:p>
            <a:pPr lvl="1">
              <a:lnSpc>
                <a:spcPct val="150000"/>
              </a:lnSpc>
            </a:pPr>
            <a:r>
              <a:rPr lang="en-US" altLang="zh-CN" sz="2800" b="1" dirty="0"/>
              <a:t>JK</a:t>
            </a:r>
          </a:p>
          <a:p>
            <a:pPr lvl="1">
              <a:lnSpc>
                <a:spcPct val="150000"/>
              </a:lnSpc>
            </a:pPr>
            <a:r>
              <a:rPr lang="en-US" altLang="zh-CN" sz="2800" b="1" dirty="0"/>
              <a:t>SR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7096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54138" y="283314"/>
            <a:ext cx="9694862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/>
              <a:t>D flip-flop used to realize circuit (</a:t>
            </a:r>
            <a:r>
              <a:rPr lang="en-US" altLang="zh-CN" sz="2800" b="1" dirty="0">
                <a:solidFill>
                  <a:srgbClr val="FF0000"/>
                </a:solidFill>
              </a:rPr>
              <a:t>two D flip-flops</a:t>
            </a:r>
            <a:r>
              <a:rPr lang="en-US" altLang="zh-CN" sz="2800" b="1" dirty="0"/>
              <a:t>)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38" y="1283151"/>
            <a:ext cx="3495619" cy="265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1" y="4248150"/>
            <a:ext cx="5113337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83369" y="970989"/>
            <a:ext cx="5155835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zh-CN" b="1" dirty="0">
                <a:ea typeface="宋体" panose="02010600030101010101" pitchFamily="2" charset="-122"/>
              </a:rPr>
              <a:t>Transition Table for state machine M</a:t>
            </a:r>
            <a:r>
              <a:rPr lang="en-US" altLang="zh-CN" b="1" baseline="-25000" dirty="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4919316" y="3731797"/>
            <a:ext cx="68772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ea typeface="宋体" panose="02010600030101010101" pitchFamily="2" charset="-122"/>
              </a:rPr>
              <a:t>state machine M</a:t>
            </a:r>
            <a:r>
              <a:rPr lang="en-US" altLang="zh-CN" b="1" baseline="-25000" dirty="0">
                <a:ea typeface="宋体" panose="02010600030101010101" pitchFamily="2" charset="-122"/>
              </a:rPr>
              <a:t>1</a:t>
            </a:r>
            <a:r>
              <a:rPr lang="en-US" altLang="zh-CN" b="1" dirty="0">
                <a:ea typeface="宋体" panose="02010600030101010101" pitchFamily="2" charset="-122"/>
              </a:rPr>
              <a:t> excitation table using D flip-flops</a:t>
            </a:r>
          </a:p>
        </p:txBody>
      </p:sp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537" y="1548763"/>
            <a:ext cx="43815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6794500" y="2196462"/>
            <a:ext cx="2879725" cy="21748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6681787" y="4968876"/>
            <a:ext cx="3168650" cy="28733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6002338" y="2556825"/>
            <a:ext cx="217487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6867524" y="2556825"/>
            <a:ext cx="217488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7659688" y="2556825"/>
            <a:ext cx="217487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19"/>
          <p:cNvSpPr>
            <a:spLocks noChangeArrowheads="1"/>
          </p:cNvSpPr>
          <p:nvPr/>
        </p:nvSpPr>
        <p:spPr bwMode="auto">
          <a:xfrm>
            <a:off x="8451849" y="2556825"/>
            <a:ext cx="217488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9170988" y="2556825"/>
            <a:ext cx="217487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6002338" y="2772725"/>
            <a:ext cx="217487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6867524" y="2772725"/>
            <a:ext cx="217488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9169399" y="2772725"/>
            <a:ext cx="217488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6291263" y="2556825"/>
            <a:ext cx="217487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7083424" y="2556825"/>
            <a:ext cx="217488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7873999" y="2556825"/>
            <a:ext cx="217488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Rectangle 28"/>
          <p:cNvSpPr>
            <a:spLocks noChangeArrowheads="1"/>
          </p:cNvSpPr>
          <p:nvPr/>
        </p:nvSpPr>
        <p:spPr bwMode="auto">
          <a:xfrm>
            <a:off x="6291263" y="3204525"/>
            <a:ext cx="217487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Rectangle 29"/>
          <p:cNvSpPr>
            <a:spLocks noChangeArrowheads="1"/>
          </p:cNvSpPr>
          <p:nvPr/>
        </p:nvSpPr>
        <p:spPr bwMode="auto">
          <a:xfrm>
            <a:off x="7081838" y="3206112"/>
            <a:ext cx="217487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30"/>
          <p:cNvSpPr>
            <a:spLocks noChangeArrowheads="1"/>
          </p:cNvSpPr>
          <p:nvPr/>
        </p:nvSpPr>
        <p:spPr bwMode="auto">
          <a:xfrm>
            <a:off x="7873999" y="3206112"/>
            <a:ext cx="217488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Rectangle 31"/>
          <p:cNvSpPr>
            <a:spLocks noChangeArrowheads="1"/>
          </p:cNvSpPr>
          <p:nvPr/>
        </p:nvSpPr>
        <p:spPr bwMode="auto">
          <a:xfrm>
            <a:off x="8666163" y="3206112"/>
            <a:ext cx="217487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Rectangle 32"/>
          <p:cNvSpPr>
            <a:spLocks noChangeArrowheads="1"/>
          </p:cNvSpPr>
          <p:nvPr/>
        </p:nvSpPr>
        <p:spPr bwMode="auto">
          <a:xfrm>
            <a:off x="9385299" y="3206112"/>
            <a:ext cx="217488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Rectangle 34"/>
          <p:cNvSpPr>
            <a:spLocks noChangeArrowheads="1"/>
          </p:cNvSpPr>
          <p:nvPr/>
        </p:nvSpPr>
        <p:spPr bwMode="auto">
          <a:xfrm>
            <a:off x="6754812" y="5399087"/>
            <a:ext cx="217488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Rectangle 35"/>
          <p:cNvSpPr>
            <a:spLocks noChangeArrowheads="1"/>
          </p:cNvSpPr>
          <p:nvPr/>
        </p:nvSpPr>
        <p:spPr bwMode="auto">
          <a:xfrm>
            <a:off x="7546976" y="5399087"/>
            <a:ext cx="217487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Rectangle 36"/>
          <p:cNvSpPr>
            <a:spLocks noChangeArrowheads="1"/>
          </p:cNvSpPr>
          <p:nvPr/>
        </p:nvSpPr>
        <p:spPr bwMode="auto">
          <a:xfrm>
            <a:off x="8408987" y="5399087"/>
            <a:ext cx="217488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Rectangle 37"/>
          <p:cNvSpPr>
            <a:spLocks noChangeArrowheads="1"/>
          </p:cNvSpPr>
          <p:nvPr/>
        </p:nvSpPr>
        <p:spPr bwMode="auto">
          <a:xfrm>
            <a:off x="9272587" y="5399087"/>
            <a:ext cx="217488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Rectangle 38"/>
          <p:cNvSpPr>
            <a:spLocks noChangeArrowheads="1"/>
          </p:cNvSpPr>
          <p:nvPr/>
        </p:nvSpPr>
        <p:spPr bwMode="auto">
          <a:xfrm>
            <a:off x="6754812" y="5614987"/>
            <a:ext cx="217488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9271001" y="5614987"/>
            <a:ext cx="217487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Rectangle 40"/>
          <p:cNvSpPr>
            <a:spLocks noChangeArrowheads="1"/>
          </p:cNvSpPr>
          <p:nvPr/>
        </p:nvSpPr>
        <p:spPr bwMode="auto">
          <a:xfrm>
            <a:off x="6970712" y="5399087"/>
            <a:ext cx="217488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Rectangle 41"/>
          <p:cNvSpPr>
            <a:spLocks noChangeArrowheads="1"/>
          </p:cNvSpPr>
          <p:nvPr/>
        </p:nvSpPr>
        <p:spPr bwMode="auto">
          <a:xfrm>
            <a:off x="7761287" y="5399087"/>
            <a:ext cx="217488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Rectangle 42"/>
          <p:cNvSpPr>
            <a:spLocks noChangeArrowheads="1"/>
          </p:cNvSpPr>
          <p:nvPr/>
        </p:nvSpPr>
        <p:spPr bwMode="auto">
          <a:xfrm>
            <a:off x="6969126" y="6048375"/>
            <a:ext cx="217487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Rectangle 43"/>
          <p:cNvSpPr>
            <a:spLocks noChangeArrowheads="1"/>
          </p:cNvSpPr>
          <p:nvPr/>
        </p:nvSpPr>
        <p:spPr bwMode="auto">
          <a:xfrm>
            <a:off x="7761287" y="6048375"/>
            <a:ext cx="217488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Rectangle 44"/>
          <p:cNvSpPr>
            <a:spLocks noChangeArrowheads="1"/>
          </p:cNvSpPr>
          <p:nvPr/>
        </p:nvSpPr>
        <p:spPr bwMode="auto">
          <a:xfrm>
            <a:off x="8624887" y="6048375"/>
            <a:ext cx="217488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Rectangle 45"/>
          <p:cNvSpPr>
            <a:spLocks noChangeArrowheads="1"/>
          </p:cNvSpPr>
          <p:nvPr/>
        </p:nvSpPr>
        <p:spPr bwMode="auto">
          <a:xfrm>
            <a:off x="9488487" y="6048375"/>
            <a:ext cx="217488" cy="2159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Rectangle 47"/>
          <p:cNvSpPr>
            <a:spLocks noChangeArrowheads="1"/>
          </p:cNvSpPr>
          <p:nvPr/>
        </p:nvSpPr>
        <p:spPr bwMode="auto">
          <a:xfrm>
            <a:off x="6002338" y="2772725"/>
            <a:ext cx="217487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Rectangle 48"/>
          <p:cNvSpPr>
            <a:spLocks noChangeArrowheads="1"/>
          </p:cNvSpPr>
          <p:nvPr/>
        </p:nvSpPr>
        <p:spPr bwMode="auto">
          <a:xfrm>
            <a:off x="7658099" y="2772725"/>
            <a:ext cx="217488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Rectangle 49"/>
          <p:cNvSpPr>
            <a:spLocks noChangeArrowheads="1"/>
          </p:cNvSpPr>
          <p:nvPr/>
        </p:nvSpPr>
        <p:spPr bwMode="auto">
          <a:xfrm>
            <a:off x="8450263" y="2772725"/>
            <a:ext cx="217487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Rectangle 50"/>
          <p:cNvSpPr>
            <a:spLocks noChangeArrowheads="1"/>
          </p:cNvSpPr>
          <p:nvPr/>
        </p:nvSpPr>
        <p:spPr bwMode="auto">
          <a:xfrm>
            <a:off x="6291263" y="2556825"/>
            <a:ext cx="217487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Rectangle 51"/>
          <p:cNvSpPr>
            <a:spLocks noChangeArrowheads="1"/>
          </p:cNvSpPr>
          <p:nvPr/>
        </p:nvSpPr>
        <p:spPr bwMode="auto">
          <a:xfrm>
            <a:off x="8666163" y="2556825"/>
            <a:ext cx="217487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Rectangle 52"/>
          <p:cNvSpPr>
            <a:spLocks noChangeArrowheads="1"/>
          </p:cNvSpPr>
          <p:nvPr/>
        </p:nvSpPr>
        <p:spPr bwMode="auto">
          <a:xfrm>
            <a:off x="9385299" y="2556825"/>
            <a:ext cx="217488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Rectangle 55"/>
          <p:cNvSpPr>
            <a:spLocks noChangeArrowheads="1"/>
          </p:cNvSpPr>
          <p:nvPr/>
        </p:nvSpPr>
        <p:spPr bwMode="auto">
          <a:xfrm>
            <a:off x="7545387" y="5616575"/>
            <a:ext cx="217488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Rectangle 56"/>
          <p:cNvSpPr>
            <a:spLocks noChangeArrowheads="1"/>
          </p:cNvSpPr>
          <p:nvPr/>
        </p:nvSpPr>
        <p:spPr bwMode="auto">
          <a:xfrm>
            <a:off x="8408987" y="5616575"/>
            <a:ext cx="217488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Rectangle 57"/>
          <p:cNvSpPr>
            <a:spLocks noChangeArrowheads="1"/>
          </p:cNvSpPr>
          <p:nvPr/>
        </p:nvSpPr>
        <p:spPr bwMode="auto">
          <a:xfrm>
            <a:off x="8624887" y="5400675"/>
            <a:ext cx="217488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Rectangle 58"/>
          <p:cNvSpPr>
            <a:spLocks noChangeArrowheads="1"/>
          </p:cNvSpPr>
          <p:nvPr/>
        </p:nvSpPr>
        <p:spPr bwMode="auto">
          <a:xfrm>
            <a:off x="9488487" y="5400675"/>
            <a:ext cx="217488" cy="215900"/>
          </a:xfrm>
          <a:prstGeom prst="rect">
            <a:avLst/>
          </a:prstGeom>
          <a:solidFill>
            <a:srgbClr val="FF00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Rectangle 61"/>
          <p:cNvSpPr>
            <a:spLocks noChangeArrowheads="1"/>
          </p:cNvSpPr>
          <p:nvPr/>
        </p:nvSpPr>
        <p:spPr bwMode="auto">
          <a:xfrm>
            <a:off x="6291263" y="2988625"/>
            <a:ext cx="217487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Rectangle 62"/>
          <p:cNvSpPr>
            <a:spLocks noChangeArrowheads="1"/>
          </p:cNvSpPr>
          <p:nvPr/>
        </p:nvSpPr>
        <p:spPr bwMode="auto">
          <a:xfrm>
            <a:off x="7081838" y="2988625"/>
            <a:ext cx="217487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Rectangle 63"/>
          <p:cNvSpPr>
            <a:spLocks noChangeArrowheads="1"/>
          </p:cNvSpPr>
          <p:nvPr/>
        </p:nvSpPr>
        <p:spPr bwMode="auto">
          <a:xfrm>
            <a:off x="7875588" y="2988625"/>
            <a:ext cx="217487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Rectangle 64"/>
          <p:cNvSpPr>
            <a:spLocks noChangeArrowheads="1"/>
          </p:cNvSpPr>
          <p:nvPr/>
        </p:nvSpPr>
        <p:spPr bwMode="auto">
          <a:xfrm>
            <a:off x="6867524" y="3206112"/>
            <a:ext cx="217488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Rectangle 65"/>
          <p:cNvSpPr>
            <a:spLocks noChangeArrowheads="1"/>
          </p:cNvSpPr>
          <p:nvPr/>
        </p:nvSpPr>
        <p:spPr bwMode="auto">
          <a:xfrm>
            <a:off x="8450263" y="3204525"/>
            <a:ext cx="217487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Rectangle 66"/>
          <p:cNvSpPr>
            <a:spLocks noChangeArrowheads="1"/>
          </p:cNvSpPr>
          <p:nvPr/>
        </p:nvSpPr>
        <p:spPr bwMode="auto">
          <a:xfrm>
            <a:off x="6002338" y="3204525"/>
            <a:ext cx="217487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Rectangle 67"/>
          <p:cNvSpPr>
            <a:spLocks noChangeArrowheads="1"/>
          </p:cNvSpPr>
          <p:nvPr/>
        </p:nvSpPr>
        <p:spPr bwMode="auto">
          <a:xfrm>
            <a:off x="6970712" y="5832475"/>
            <a:ext cx="217488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Rectangle 68"/>
          <p:cNvSpPr>
            <a:spLocks noChangeArrowheads="1"/>
          </p:cNvSpPr>
          <p:nvPr/>
        </p:nvSpPr>
        <p:spPr bwMode="auto">
          <a:xfrm>
            <a:off x="6754812" y="6048375"/>
            <a:ext cx="217488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Rectangle 69"/>
          <p:cNvSpPr>
            <a:spLocks noChangeArrowheads="1"/>
          </p:cNvSpPr>
          <p:nvPr/>
        </p:nvSpPr>
        <p:spPr bwMode="auto">
          <a:xfrm>
            <a:off x="7761287" y="5832475"/>
            <a:ext cx="217488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Rectangle 70"/>
          <p:cNvSpPr>
            <a:spLocks noChangeArrowheads="1"/>
          </p:cNvSpPr>
          <p:nvPr/>
        </p:nvSpPr>
        <p:spPr bwMode="auto">
          <a:xfrm>
            <a:off x="8410576" y="6048375"/>
            <a:ext cx="217487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5AE47877-F516-4ADA-A59B-21EEEEFFB53C}"/>
              </a:ext>
            </a:extLst>
          </p:cNvPr>
          <p:cNvGrpSpPr/>
          <p:nvPr/>
        </p:nvGrpSpPr>
        <p:grpSpPr>
          <a:xfrm>
            <a:off x="1524000" y="3938588"/>
            <a:ext cx="3211513" cy="2525756"/>
            <a:chOff x="2000250" y="4513306"/>
            <a:chExt cx="2376488" cy="1951038"/>
          </a:xfrm>
        </p:grpSpPr>
        <p:graphicFrame>
          <p:nvGraphicFramePr>
            <p:cNvPr id="8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7010763"/>
                </p:ext>
              </p:extLst>
            </p:nvPr>
          </p:nvGraphicFramePr>
          <p:xfrm>
            <a:off x="2000250" y="4513306"/>
            <a:ext cx="2376488" cy="1951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5" imgW="2206942" imgH="1785223" progId="">
                    <p:embed/>
                  </p:oleObj>
                </mc:Choice>
                <mc:Fallback>
                  <p:oleObj name="Visio" r:id="rId5" imgW="2206942" imgH="1785223" progId="">
                    <p:embed/>
                    <p:pic>
                      <p:nvPicPr>
                        <p:cNvPr id="0" name="Picture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0250" y="4513306"/>
                          <a:ext cx="2376488" cy="1951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2073276" y="5234031"/>
              <a:ext cx="2232025" cy="287338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Rectangle 46"/>
            <p:cNvSpPr>
              <a:spLocks noChangeArrowheads="1"/>
            </p:cNvSpPr>
            <p:nvPr/>
          </p:nvSpPr>
          <p:spPr bwMode="auto">
            <a:xfrm>
              <a:off x="2073276" y="5521370"/>
              <a:ext cx="2232025" cy="28733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" name="Rectangle 59"/>
            <p:cNvSpPr>
              <a:spLocks noChangeArrowheads="1"/>
            </p:cNvSpPr>
            <p:nvPr/>
          </p:nvSpPr>
          <p:spPr bwMode="auto">
            <a:xfrm>
              <a:off x="2073276" y="5810295"/>
              <a:ext cx="2232025" cy="287337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Rectangle 71"/>
            <p:cNvSpPr>
              <a:spLocks noChangeArrowheads="1"/>
            </p:cNvSpPr>
            <p:nvPr/>
          </p:nvSpPr>
          <p:spPr bwMode="auto">
            <a:xfrm>
              <a:off x="2073276" y="6099220"/>
              <a:ext cx="2232025" cy="287337"/>
            </a:xfrm>
            <a:prstGeom prst="rect">
              <a:avLst/>
            </a:prstGeom>
            <a:solidFill>
              <a:srgbClr val="00FF00">
                <a:alpha val="2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6" name="Rectangle 72"/>
          <p:cNvSpPr>
            <a:spLocks noChangeArrowheads="1"/>
          </p:cNvSpPr>
          <p:nvPr/>
        </p:nvSpPr>
        <p:spPr bwMode="auto">
          <a:xfrm>
            <a:off x="6289674" y="2772725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Rectangle 73"/>
          <p:cNvSpPr>
            <a:spLocks noChangeArrowheads="1"/>
          </p:cNvSpPr>
          <p:nvPr/>
        </p:nvSpPr>
        <p:spPr bwMode="auto">
          <a:xfrm>
            <a:off x="7083424" y="2772725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Rectangle 74"/>
          <p:cNvSpPr>
            <a:spLocks noChangeArrowheads="1"/>
          </p:cNvSpPr>
          <p:nvPr/>
        </p:nvSpPr>
        <p:spPr bwMode="auto">
          <a:xfrm>
            <a:off x="7873999" y="2772725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Rectangle 75"/>
          <p:cNvSpPr>
            <a:spLocks noChangeArrowheads="1"/>
          </p:cNvSpPr>
          <p:nvPr/>
        </p:nvSpPr>
        <p:spPr bwMode="auto">
          <a:xfrm>
            <a:off x="8666163" y="2772725"/>
            <a:ext cx="217487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Rectangle 76"/>
          <p:cNvSpPr>
            <a:spLocks noChangeArrowheads="1"/>
          </p:cNvSpPr>
          <p:nvPr/>
        </p:nvSpPr>
        <p:spPr bwMode="auto">
          <a:xfrm>
            <a:off x="9386888" y="2772725"/>
            <a:ext cx="217487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Rectangle 77"/>
          <p:cNvSpPr>
            <a:spLocks noChangeArrowheads="1"/>
          </p:cNvSpPr>
          <p:nvPr/>
        </p:nvSpPr>
        <p:spPr bwMode="auto">
          <a:xfrm>
            <a:off x="6002338" y="2988625"/>
            <a:ext cx="217487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Rectangle 78"/>
          <p:cNvSpPr>
            <a:spLocks noChangeArrowheads="1"/>
          </p:cNvSpPr>
          <p:nvPr/>
        </p:nvSpPr>
        <p:spPr bwMode="auto">
          <a:xfrm>
            <a:off x="7658099" y="2988625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Rectangle 79"/>
          <p:cNvSpPr>
            <a:spLocks noChangeArrowheads="1"/>
          </p:cNvSpPr>
          <p:nvPr/>
        </p:nvSpPr>
        <p:spPr bwMode="auto">
          <a:xfrm>
            <a:off x="8450263" y="2988625"/>
            <a:ext cx="217487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Rectangle 80"/>
          <p:cNvSpPr>
            <a:spLocks noChangeArrowheads="1"/>
          </p:cNvSpPr>
          <p:nvPr/>
        </p:nvSpPr>
        <p:spPr bwMode="auto">
          <a:xfrm>
            <a:off x="6002338" y="3206112"/>
            <a:ext cx="217487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Rectangle 81"/>
          <p:cNvSpPr>
            <a:spLocks noChangeArrowheads="1"/>
          </p:cNvSpPr>
          <p:nvPr/>
        </p:nvSpPr>
        <p:spPr bwMode="auto">
          <a:xfrm>
            <a:off x="7658099" y="3206112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Rectangle 82"/>
          <p:cNvSpPr>
            <a:spLocks noChangeArrowheads="1"/>
          </p:cNvSpPr>
          <p:nvPr/>
        </p:nvSpPr>
        <p:spPr bwMode="auto">
          <a:xfrm>
            <a:off x="9169399" y="3204525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Rectangle 83"/>
          <p:cNvSpPr>
            <a:spLocks noChangeArrowheads="1"/>
          </p:cNvSpPr>
          <p:nvPr/>
        </p:nvSpPr>
        <p:spPr bwMode="auto">
          <a:xfrm>
            <a:off x="6867524" y="2988625"/>
            <a:ext cx="217488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Rectangle 84"/>
          <p:cNvSpPr>
            <a:spLocks noChangeArrowheads="1"/>
          </p:cNvSpPr>
          <p:nvPr/>
        </p:nvSpPr>
        <p:spPr bwMode="auto">
          <a:xfrm>
            <a:off x="9170988" y="2988625"/>
            <a:ext cx="217487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Rectangle 85"/>
          <p:cNvSpPr>
            <a:spLocks noChangeArrowheads="1"/>
          </p:cNvSpPr>
          <p:nvPr/>
        </p:nvSpPr>
        <p:spPr bwMode="auto">
          <a:xfrm>
            <a:off x="6002338" y="2988625"/>
            <a:ext cx="217487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Rectangle 86"/>
          <p:cNvSpPr>
            <a:spLocks noChangeArrowheads="1"/>
          </p:cNvSpPr>
          <p:nvPr/>
        </p:nvSpPr>
        <p:spPr bwMode="auto">
          <a:xfrm>
            <a:off x="8666163" y="2988625"/>
            <a:ext cx="217487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" name="Rectangle 87"/>
          <p:cNvSpPr>
            <a:spLocks noChangeArrowheads="1"/>
          </p:cNvSpPr>
          <p:nvPr/>
        </p:nvSpPr>
        <p:spPr bwMode="auto">
          <a:xfrm>
            <a:off x="9385299" y="2988625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" name="Rectangle 88"/>
          <p:cNvSpPr>
            <a:spLocks noChangeArrowheads="1"/>
          </p:cNvSpPr>
          <p:nvPr/>
        </p:nvSpPr>
        <p:spPr bwMode="auto">
          <a:xfrm>
            <a:off x="6754812" y="5832475"/>
            <a:ext cx="217488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" name="Rectangle 89"/>
          <p:cNvSpPr>
            <a:spLocks noChangeArrowheads="1"/>
          </p:cNvSpPr>
          <p:nvPr/>
        </p:nvSpPr>
        <p:spPr bwMode="auto">
          <a:xfrm>
            <a:off x="9272587" y="5832475"/>
            <a:ext cx="217488" cy="2159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" name="Rectangle 90"/>
          <p:cNvSpPr>
            <a:spLocks noChangeArrowheads="1"/>
          </p:cNvSpPr>
          <p:nvPr/>
        </p:nvSpPr>
        <p:spPr bwMode="auto">
          <a:xfrm>
            <a:off x="6970712" y="5616575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" name="Rectangle 91"/>
          <p:cNvSpPr>
            <a:spLocks noChangeArrowheads="1"/>
          </p:cNvSpPr>
          <p:nvPr/>
        </p:nvSpPr>
        <p:spPr bwMode="auto">
          <a:xfrm>
            <a:off x="7761287" y="5616575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" name="Rectangle 92"/>
          <p:cNvSpPr>
            <a:spLocks noChangeArrowheads="1"/>
          </p:cNvSpPr>
          <p:nvPr/>
        </p:nvSpPr>
        <p:spPr bwMode="auto">
          <a:xfrm>
            <a:off x="8624887" y="5616575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" name="Rectangle 93"/>
          <p:cNvSpPr>
            <a:spLocks noChangeArrowheads="1"/>
          </p:cNvSpPr>
          <p:nvPr/>
        </p:nvSpPr>
        <p:spPr bwMode="auto">
          <a:xfrm>
            <a:off x="8408987" y="5832475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" name="Rectangle 94"/>
          <p:cNvSpPr>
            <a:spLocks noChangeArrowheads="1"/>
          </p:cNvSpPr>
          <p:nvPr/>
        </p:nvSpPr>
        <p:spPr bwMode="auto">
          <a:xfrm>
            <a:off x="8624887" y="5832475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" name="Rectangle 95"/>
          <p:cNvSpPr>
            <a:spLocks noChangeArrowheads="1"/>
          </p:cNvSpPr>
          <p:nvPr/>
        </p:nvSpPr>
        <p:spPr bwMode="auto">
          <a:xfrm>
            <a:off x="9488487" y="5832475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" name="Rectangle 96"/>
          <p:cNvSpPr>
            <a:spLocks noChangeArrowheads="1"/>
          </p:cNvSpPr>
          <p:nvPr/>
        </p:nvSpPr>
        <p:spPr bwMode="auto">
          <a:xfrm>
            <a:off x="9488487" y="5616575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" name="Rectangle 97"/>
          <p:cNvSpPr>
            <a:spLocks noChangeArrowheads="1"/>
          </p:cNvSpPr>
          <p:nvPr/>
        </p:nvSpPr>
        <p:spPr bwMode="auto">
          <a:xfrm>
            <a:off x="9272587" y="6048375"/>
            <a:ext cx="217488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" name="Rectangle 98"/>
          <p:cNvSpPr>
            <a:spLocks noChangeArrowheads="1"/>
          </p:cNvSpPr>
          <p:nvPr/>
        </p:nvSpPr>
        <p:spPr bwMode="auto">
          <a:xfrm>
            <a:off x="7546976" y="5832475"/>
            <a:ext cx="217487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Rectangle 99"/>
          <p:cNvSpPr>
            <a:spLocks noChangeArrowheads="1"/>
          </p:cNvSpPr>
          <p:nvPr/>
        </p:nvSpPr>
        <p:spPr bwMode="auto">
          <a:xfrm>
            <a:off x="7546976" y="6048375"/>
            <a:ext cx="217487" cy="215900"/>
          </a:xfrm>
          <a:prstGeom prst="rect">
            <a:avLst/>
          </a:prstGeom>
          <a:solidFill>
            <a:srgbClr val="00FF0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34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2" grpId="1" animBg="1"/>
      <p:bldP spid="13" grpId="0" animBg="1"/>
      <p:bldP spid="13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47800" y="392917"/>
            <a:ext cx="9144000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/>
              <a:t>D flip-flop used to realize circuit (</a:t>
            </a:r>
            <a:r>
              <a:rPr lang="en-US" altLang="zh-CN" sz="2800" b="1" dirty="0">
                <a:solidFill>
                  <a:srgbClr val="FF0000"/>
                </a:solidFill>
              </a:rPr>
              <a:t>two D flip-flops</a:t>
            </a:r>
            <a:r>
              <a:rPr lang="en-US" altLang="zh-CN" sz="2800" b="1" dirty="0"/>
              <a:t>)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5" y="1271589"/>
            <a:ext cx="3257976" cy="247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270160"/>
            <a:ext cx="5113337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724025"/>
              </p:ext>
            </p:extLst>
          </p:nvPr>
        </p:nvGraphicFramePr>
        <p:xfrm>
          <a:off x="1130980" y="3966721"/>
          <a:ext cx="2936874" cy="2411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206942" imgH="1785223" progId="">
                  <p:embed/>
                </p:oleObj>
              </mc:Choice>
              <mc:Fallback>
                <p:oleObj name="Visio" r:id="rId4" imgW="2206942" imgH="1785223" progId="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980" y="3966721"/>
                        <a:ext cx="2936874" cy="24111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876800" y="1124248"/>
            <a:ext cx="5155835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zh-CN" b="1" dirty="0">
                <a:ea typeface="宋体" panose="02010600030101010101" pitchFamily="2" charset="-122"/>
              </a:rPr>
              <a:t>Transition Table for state machine M</a:t>
            </a:r>
            <a:r>
              <a:rPr lang="en-US" altLang="zh-CN" b="1" baseline="-25000" dirty="0">
                <a:ea typeface="宋体" panose="02010600030101010101" pitchFamily="2" charset="-122"/>
              </a:rPr>
              <a:t>1</a:t>
            </a:r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074" y="1585913"/>
            <a:ext cx="43815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1"/>
          <p:cNvSpPr>
            <a:spLocks noChangeArrowheads="1"/>
          </p:cNvSpPr>
          <p:nvPr/>
        </p:nvSpPr>
        <p:spPr bwMode="auto">
          <a:xfrm>
            <a:off x="4559222" y="3746501"/>
            <a:ext cx="6877204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zh-CN" b="1" dirty="0">
                <a:ea typeface="宋体" panose="02010600030101010101" pitchFamily="2" charset="-122"/>
              </a:rPr>
              <a:t>state machine M</a:t>
            </a:r>
            <a:r>
              <a:rPr lang="en-US" altLang="zh-CN" b="1" baseline="-25000" dirty="0">
                <a:ea typeface="宋体" panose="02010600030101010101" pitchFamily="2" charset="-122"/>
              </a:rPr>
              <a:t>1</a:t>
            </a:r>
            <a:r>
              <a:rPr lang="en-US" altLang="zh-CN" b="1" dirty="0">
                <a:ea typeface="宋体" panose="02010600030101010101" pitchFamily="2" charset="-122"/>
              </a:rPr>
              <a:t> excitation table using D flip-flops</a:t>
            </a:r>
          </a:p>
        </p:txBody>
      </p:sp>
      <p:sp>
        <p:nvSpPr>
          <p:cNvPr id="10" name="Rectangle 42"/>
          <p:cNvSpPr>
            <a:spLocks noChangeArrowheads="1"/>
          </p:cNvSpPr>
          <p:nvPr/>
        </p:nvSpPr>
        <p:spPr bwMode="auto">
          <a:xfrm>
            <a:off x="3533774" y="1298575"/>
            <a:ext cx="4464050" cy="79216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800" b="1" dirty="0">
                <a:ea typeface="宋体" panose="02010600030101010101" pitchFamily="2" charset="-122"/>
              </a:rPr>
              <a:t>How to get the equations</a:t>
            </a:r>
            <a:r>
              <a:rPr lang="zh-CN" altLang="en-US" sz="2800" b="1" dirty="0">
                <a:ea typeface="宋体" panose="02010600030101010101" pitchFamily="2" charset="-122"/>
              </a:rPr>
              <a:t>？</a:t>
            </a:r>
          </a:p>
        </p:txBody>
      </p:sp>
      <p:sp>
        <p:nvSpPr>
          <p:cNvPr id="11" name="Rectangle 43"/>
          <p:cNvSpPr>
            <a:spLocks noChangeArrowheads="1"/>
          </p:cNvSpPr>
          <p:nvPr/>
        </p:nvSpPr>
        <p:spPr bwMode="auto">
          <a:xfrm>
            <a:off x="2668587" y="2954337"/>
            <a:ext cx="1008063" cy="647700"/>
          </a:xfrm>
          <a:prstGeom prst="rect">
            <a:avLst/>
          </a:prstGeom>
          <a:solidFill>
            <a:srgbClr val="9999FF">
              <a:alpha val="3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dirty="0">
                <a:ea typeface="宋体" panose="02010600030101010101" pitchFamily="2" charset="-122"/>
              </a:rPr>
              <a:t>D</a:t>
            </a:r>
            <a:r>
              <a:rPr lang="en-US" altLang="zh-CN" baseline="-25000" dirty="0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12" name="Rectangle 54"/>
          <p:cNvSpPr>
            <a:spLocks noChangeArrowheads="1"/>
          </p:cNvSpPr>
          <p:nvPr/>
        </p:nvSpPr>
        <p:spPr bwMode="auto">
          <a:xfrm>
            <a:off x="9166224" y="6070385"/>
            <a:ext cx="215900" cy="215900"/>
          </a:xfrm>
          <a:prstGeom prst="rect">
            <a:avLst/>
          </a:prstGeom>
          <a:solidFill>
            <a:srgbClr val="00B0F0">
              <a:alpha val="3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CN" baseline="-25000">
              <a:ea typeface="宋体" panose="02010600030101010101" pitchFamily="2" charset="-122"/>
            </a:endParaRPr>
          </a:p>
        </p:txBody>
      </p:sp>
      <p:sp>
        <p:nvSpPr>
          <p:cNvPr id="13" name="Rectangle 55"/>
          <p:cNvSpPr>
            <a:spLocks noChangeArrowheads="1"/>
          </p:cNvSpPr>
          <p:nvPr/>
        </p:nvSpPr>
        <p:spPr bwMode="auto">
          <a:xfrm>
            <a:off x="7510462" y="5638585"/>
            <a:ext cx="144463" cy="647700"/>
          </a:xfrm>
          <a:prstGeom prst="rect">
            <a:avLst/>
          </a:prstGeom>
          <a:solidFill>
            <a:srgbClr val="00B0F0">
              <a:alpha val="3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CN" baseline="-25000">
              <a:ea typeface="宋体" panose="02010600030101010101" pitchFamily="2" charset="-122"/>
            </a:endParaRPr>
          </a:p>
        </p:txBody>
      </p:sp>
      <p:sp>
        <p:nvSpPr>
          <p:cNvPr id="14" name="Rectangle 56"/>
          <p:cNvSpPr>
            <a:spLocks noChangeArrowheads="1"/>
          </p:cNvSpPr>
          <p:nvPr/>
        </p:nvSpPr>
        <p:spPr bwMode="auto">
          <a:xfrm>
            <a:off x="8374062" y="5638585"/>
            <a:ext cx="144463" cy="431800"/>
          </a:xfrm>
          <a:prstGeom prst="rect">
            <a:avLst/>
          </a:prstGeom>
          <a:solidFill>
            <a:srgbClr val="00B0F0">
              <a:alpha val="3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CN" baseline="-25000">
              <a:ea typeface="宋体" panose="02010600030101010101" pitchFamily="2" charset="-122"/>
            </a:endParaRPr>
          </a:p>
        </p:txBody>
      </p:sp>
      <p:sp>
        <p:nvSpPr>
          <p:cNvPr id="15" name="Rectangle 57"/>
          <p:cNvSpPr>
            <a:spLocks noChangeArrowheads="1"/>
          </p:cNvSpPr>
          <p:nvPr/>
        </p:nvSpPr>
        <p:spPr bwMode="auto">
          <a:xfrm>
            <a:off x="4757737" y="2954337"/>
            <a:ext cx="1008063" cy="647700"/>
          </a:xfrm>
          <a:prstGeom prst="rect">
            <a:avLst/>
          </a:prstGeom>
          <a:solidFill>
            <a:srgbClr val="FF0000">
              <a:alpha val="3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6" name="Rectangle 58"/>
          <p:cNvSpPr>
            <a:spLocks noChangeArrowheads="1"/>
          </p:cNvSpPr>
          <p:nvPr/>
        </p:nvSpPr>
        <p:spPr bwMode="auto">
          <a:xfrm>
            <a:off x="6862762" y="5567147"/>
            <a:ext cx="144463" cy="287338"/>
          </a:xfrm>
          <a:prstGeom prst="rect">
            <a:avLst/>
          </a:prstGeom>
          <a:solidFill>
            <a:srgbClr val="FF0000">
              <a:alpha val="3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zh-CN" baseline="-25000">
              <a:ea typeface="宋体" panose="02010600030101010101" pitchFamily="2" charset="-122"/>
            </a:endParaRPr>
          </a:p>
        </p:txBody>
      </p:sp>
      <p:sp>
        <p:nvSpPr>
          <p:cNvPr id="17" name="Rectangle 59"/>
          <p:cNvSpPr>
            <a:spLocks noChangeArrowheads="1"/>
          </p:cNvSpPr>
          <p:nvPr/>
        </p:nvSpPr>
        <p:spPr bwMode="auto">
          <a:xfrm>
            <a:off x="8518524" y="5422685"/>
            <a:ext cx="265897" cy="647700"/>
          </a:xfrm>
          <a:prstGeom prst="rect">
            <a:avLst/>
          </a:prstGeom>
          <a:solidFill>
            <a:srgbClr val="FF0000">
              <a:alpha val="3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zh-CN" baseline="-25000">
              <a:ea typeface="宋体" panose="02010600030101010101" pitchFamily="2" charset="-122"/>
            </a:endParaRPr>
          </a:p>
        </p:txBody>
      </p:sp>
      <p:sp>
        <p:nvSpPr>
          <p:cNvPr id="18" name="Rectangle 60"/>
          <p:cNvSpPr>
            <a:spLocks noChangeArrowheads="1"/>
          </p:cNvSpPr>
          <p:nvPr/>
        </p:nvSpPr>
        <p:spPr bwMode="auto">
          <a:xfrm>
            <a:off x="9382124" y="5422685"/>
            <a:ext cx="144462" cy="647700"/>
          </a:xfrm>
          <a:prstGeom prst="rect">
            <a:avLst/>
          </a:prstGeom>
          <a:solidFill>
            <a:srgbClr val="FF0000">
              <a:alpha val="3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zh-CN" baseline="-25000">
              <a:ea typeface="宋体" panose="02010600030101010101" pitchFamily="2" charset="-122"/>
            </a:endParaRPr>
          </a:p>
        </p:txBody>
      </p:sp>
      <p:sp>
        <p:nvSpPr>
          <p:cNvPr id="19" name="Rectangle 61"/>
          <p:cNvSpPr>
            <a:spLocks noChangeArrowheads="1"/>
          </p:cNvSpPr>
          <p:nvPr/>
        </p:nvSpPr>
        <p:spPr bwMode="auto">
          <a:xfrm>
            <a:off x="7726362" y="5567147"/>
            <a:ext cx="144463" cy="287338"/>
          </a:xfrm>
          <a:prstGeom prst="rect">
            <a:avLst/>
          </a:prstGeom>
          <a:solidFill>
            <a:srgbClr val="FF0000">
              <a:alpha val="3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zh-CN" baseline="-25000">
              <a:ea typeface="宋体" panose="02010600030101010101" pitchFamily="2" charset="-122"/>
            </a:endParaRPr>
          </a:p>
        </p:txBody>
      </p:sp>
      <p:sp>
        <p:nvSpPr>
          <p:cNvPr id="20" name="Rectangle 62"/>
          <p:cNvSpPr>
            <a:spLocks noChangeArrowheads="1"/>
          </p:cNvSpPr>
          <p:nvPr/>
        </p:nvSpPr>
        <p:spPr bwMode="auto">
          <a:xfrm>
            <a:off x="7061199" y="2954337"/>
            <a:ext cx="1008062" cy="647700"/>
          </a:xfrm>
          <a:prstGeom prst="rect">
            <a:avLst/>
          </a:prstGeom>
          <a:solidFill>
            <a:srgbClr val="00B0F0">
              <a:alpha val="3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Z</a:t>
            </a:r>
            <a:endParaRPr lang="en-US" altLang="zh-CN" baseline="-25000">
              <a:ea typeface="宋体" panose="02010600030101010101" pitchFamily="2" charset="-122"/>
            </a:endParaRPr>
          </a:p>
        </p:txBody>
      </p:sp>
      <p:sp>
        <p:nvSpPr>
          <p:cNvPr id="21" name="Rectangle 63"/>
          <p:cNvSpPr>
            <a:spLocks noChangeArrowheads="1"/>
          </p:cNvSpPr>
          <p:nvPr/>
        </p:nvSpPr>
        <p:spPr bwMode="auto">
          <a:xfrm>
            <a:off x="8734424" y="6043397"/>
            <a:ext cx="215900" cy="242888"/>
          </a:xfrm>
          <a:prstGeom prst="rect">
            <a:avLst/>
          </a:prstGeom>
          <a:solidFill>
            <a:srgbClr val="9999FF">
              <a:alpha val="30000"/>
            </a:srgbClr>
          </a:solidFill>
          <a:ln w="9525">
            <a:solidFill>
              <a:srgbClr val="9999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CN" baseline="-2500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266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799" y="1406173"/>
            <a:ext cx="4346061" cy="3831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8382000" y="5354329"/>
            <a:ext cx="17287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/>
              <a:t>D</a:t>
            </a:r>
            <a:r>
              <a:rPr lang="en-US" altLang="zh-CN" b="1" baseline="-25000" dirty="0"/>
              <a:t>A</a:t>
            </a:r>
            <a:r>
              <a:rPr lang="en-US" altLang="zh-CN" b="1" dirty="0"/>
              <a:t>  K-Map</a:t>
            </a:r>
          </a:p>
        </p:txBody>
      </p:sp>
      <p:sp>
        <p:nvSpPr>
          <p:cNvPr id="7" name="矩形 6"/>
          <p:cNvSpPr/>
          <p:nvPr/>
        </p:nvSpPr>
        <p:spPr>
          <a:xfrm>
            <a:off x="1550254" y="4620830"/>
            <a:ext cx="58411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en-US" altLang="zh-CN" sz="2800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=f(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,F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,x,y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)=</a:t>
            </a:r>
            <a:r>
              <a:rPr lang="el-GR" altLang="zh-CN" sz="2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Σ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(5,7,10,13,15)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=F</a:t>
            </a:r>
            <a:r>
              <a:rPr lang="en-US" altLang="zh-CN" sz="2800" b="1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</a:t>
            </a:r>
            <a:r>
              <a:rPr lang="en-US" altLang="zh-CN" sz="2800" b="1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’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xy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’+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x’y+F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y</a:t>
            </a:r>
            <a:endParaRPr lang="en-US" altLang="zh-CN" sz="2800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0536871-185C-4894-96CC-79B19C01EAD0}"/>
              </a:ext>
            </a:extLst>
          </p:cNvPr>
          <p:cNvGrpSpPr/>
          <p:nvPr/>
        </p:nvGrpSpPr>
        <p:grpSpPr>
          <a:xfrm>
            <a:off x="533400" y="383887"/>
            <a:ext cx="6356350" cy="3682281"/>
            <a:chOff x="2042319" y="1313657"/>
            <a:chExt cx="5113337" cy="2152650"/>
          </a:xfrm>
        </p:grpSpPr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 cstate="print">
              <a:lum contrast="12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319" y="1313657"/>
              <a:ext cx="5113337" cy="2152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Rectangle 54"/>
            <p:cNvSpPr>
              <a:spLocks noChangeArrowheads="1"/>
            </p:cNvSpPr>
            <p:nvPr/>
          </p:nvSpPr>
          <p:spPr bwMode="auto">
            <a:xfrm>
              <a:off x="6255543" y="3113882"/>
              <a:ext cx="215900" cy="2159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CN" baseline="-25000">
                <a:ea typeface="宋体" panose="02010600030101010101" pitchFamily="2" charset="-122"/>
              </a:endParaRPr>
            </a:p>
          </p:txBody>
        </p:sp>
        <p:sp>
          <p:nvSpPr>
            <p:cNvPr id="19" name="Rectangle 55"/>
            <p:cNvSpPr>
              <a:spLocks noChangeArrowheads="1"/>
            </p:cNvSpPr>
            <p:nvPr/>
          </p:nvSpPr>
          <p:spPr bwMode="auto">
            <a:xfrm>
              <a:off x="4599781" y="2682082"/>
              <a:ext cx="144463" cy="6477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CN" baseline="-25000">
                <a:ea typeface="宋体" panose="02010600030101010101" pitchFamily="2" charset="-122"/>
              </a:endParaRPr>
            </a:p>
          </p:txBody>
        </p:sp>
        <p:sp>
          <p:nvSpPr>
            <p:cNvPr id="20" name="Rectangle 56"/>
            <p:cNvSpPr>
              <a:spLocks noChangeArrowheads="1"/>
            </p:cNvSpPr>
            <p:nvPr/>
          </p:nvSpPr>
          <p:spPr bwMode="auto">
            <a:xfrm>
              <a:off x="5463381" y="2682082"/>
              <a:ext cx="144463" cy="4318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CN" baseline="-25000"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8800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4"/>
          <p:cNvPicPr>
            <a:picLocks noChangeAspect="1" noChangeArrowheads="1"/>
          </p:cNvPicPr>
          <p:nvPr/>
        </p:nvPicPr>
        <p:blipFill>
          <a:blip r:embed="rId2" cstate="print">
            <a:lum contrast="18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89" y="1447800"/>
            <a:ext cx="3963816" cy="3382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8"/>
          <p:cNvSpPr txBox="1">
            <a:spLocks noChangeArrowheads="1"/>
          </p:cNvSpPr>
          <p:nvPr/>
        </p:nvSpPr>
        <p:spPr bwMode="auto">
          <a:xfrm>
            <a:off x="8915400" y="5072246"/>
            <a:ext cx="17287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en-US" altLang="zh-CN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K-Map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47A5EF8-C4C6-4B54-A2EF-8BE85BE21B75}"/>
              </a:ext>
            </a:extLst>
          </p:cNvPr>
          <p:cNvGrpSpPr/>
          <p:nvPr/>
        </p:nvGrpSpPr>
        <p:grpSpPr>
          <a:xfrm>
            <a:off x="457200" y="228600"/>
            <a:ext cx="7086600" cy="3733799"/>
            <a:chOff x="1945256" y="1417183"/>
            <a:chExt cx="5113337" cy="2152650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print">
              <a:lum contrast="12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256" y="1417183"/>
              <a:ext cx="5113337" cy="2152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58"/>
            <p:cNvSpPr>
              <a:spLocks noChangeArrowheads="1"/>
            </p:cNvSpPr>
            <p:nvPr/>
          </p:nvSpPr>
          <p:spPr bwMode="auto">
            <a:xfrm>
              <a:off x="3855018" y="2714170"/>
              <a:ext cx="144463" cy="287338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CN" baseline="-25000">
                <a:ea typeface="宋体" panose="02010600030101010101" pitchFamily="2" charset="-122"/>
              </a:endParaRPr>
            </a:p>
          </p:txBody>
        </p:sp>
        <p:sp>
          <p:nvSpPr>
            <p:cNvPr id="11" name="Rectangle 59"/>
            <p:cNvSpPr>
              <a:spLocks noChangeArrowheads="1"/>
            </p:cNvSpPr>
            <p:nvPr/>
          </p:nvSpPr>
          <p:spPr bwMode="auto">
            <a:xfrm>
              <a:off x="5510780" y="2438400"/>
              <a:ext cx="215900" cy="779008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CN" baseline="-25000">
                <a:ea typeface="宋体" panose="02010600030101010101" pitchFamily="2" charset="-122"/>
              </a:endParaRPr>
            </a:p>
          </p:txBody>
        </p:sp>
        <p:sp>
          <p:nvSpPr>
            <p:cNvPr id="12" name="Rectangle 60"/>
            <p:cNvSpPr>
              <a:spLocks noChangeArrowheads="1"/>
            </p:cNvSpPr>
            <p:nvPr/>
          </p:nvSpPr>
          <p:spPr bwMode="auto">
            <a:xfrm>
              <a:off x="6374380" y="2569708"/>
              <a:ext cx="144462" cy="64770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CN" baseline="-25000">
                <a:ea typeface="宋体" panose="02010600030101010101" pitchFamily="2" charset="-122"/>
              </a:endParaRPr>
            </a:p>
          </p:txBody>
        </p:sp>
        <p:sp>
          <p:nvSpPr>
            <p:cNvPr id="13" name="Rectangle 61"/>
            <p:cNvSpPr>
              <a:spLocks noChangeArrowheads="1"/>
            </p:cNvSpPr>
            <p:nvPr/>
          </p:nvSpPr>
          <p:spPr bwMode="auto">
            <a:xfrm>
              <a:off x="4718618" y="2714170"/>
              <a:ext cx="144463" cy="287338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CN" baseline="-25000">
                <a:ea typeface="宋体" panose="02010600030101010101" pitchFamily="2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114923" y="4318332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en-US" altLang="zh-CN" sz="2800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B 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=f(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,F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,x,y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     =</a:t>
            </a:r>
            <a:r>
              <a:rPr lang="el-GR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Σ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(2,3,4,5,6,7,14,15)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     =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’F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+F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’x+F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endParaRPr lang="el-GR" altLang="zh-CN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1190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69614D5-3292-44C2-A0CA-ACC20175E918}"/>
              </a:ext>
            </a:extLst>
          </p:cNvPr>
          <p:cNvGrpSpPr/>
          <p:nvPr/>
        </p:nvGrpSpPr>
        <p:grpSpPr>
          <a:xfrm>
            <a:off x="533400" y="228601"/>
            <a:ext cx="6781800" cy="2971800"/>
            <a:chOff x="1676401" y="1447800"/>
            <a:chExt cx="5113337" cy="2152650"/>
          </a:xfrm>
        </p:grpSpPr>
        <p:pic>
          <p:nvPicPr>
            <p:cNvPr id="3" name="Picture 5"/>
            <p:cNvPicPr>
              <a:picLocks noChangeAspect="1" noChangeArrowheads="1"/>
            </p:cNvPicPr>
            <p:nvPr/>
          </p:nvPicPr>
          <p:blipFill>
            <a:blip r:embed="rId3" cstate="print">
              <a:lum contrast="12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1" y="1447800"/>
              <a:ext cx="5113337" cy="2152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63"/>
            <p:cNvSpPr>
              <a:spLocks noChangeArrowheads="1"/>
            </p:cNvSpPr>
            <p:nvPr/>
          </p:nvSpPr>
          <p:spPr bwMode="auto">
            <a:xfrm>
              <a:off x="5457825" y="3221037"/>
              <a:ext cx="215900" cy="242888"/>
            </a:xfrm>
            <a:prstGeom prst="rect">
              <a:avLst/>
            </a:prstGeom>
            <a:solidFill>
              <a:srgbClr val="00FF00">
                <a:alpha val="3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zh-CN" baseline="-25000">
                <a:ea typeface="宋体" panose="02010600030101010101" pitchFamily="2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7696200" y="1802248"/>
            <a:ext cx="358508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l-GR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= f(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,F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,x,y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)=</a:t>
            </a:r>
            <a:r>
              <a:rPr lang="el-GR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Σ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(11)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  =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’xy</a:t>
            </a:r>
            <a:endParaRPr lang="el-GR" altLang="zh-CN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29856"/>
            <a:ext cx="7553682" cy="3347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7620000" y="3442448"/>
            <a:ext cx="4495798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en-US" altLang="zh-CN" sz="2800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</a:t>
            </a:r>
            <a:r>
              <a:rPr lang="en-US" altLang="zh-CN" sz="2800" b="1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</a:t>
            </a:r>
            <a:r>
              <a:rPr lang="en-US" altLang="zh-CN" sz="2800" b="1" baseline="-25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’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xy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’+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x’y+F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y</a:t>
            </a:r>
            <a:endParaRPr lang="en-US" altLang="zh-CN" sz="2800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en-US" altLang="zh-CN" sz="2800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’F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+F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’x+F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endParaRPr lang="el-GR" altLang="zh-CN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941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52550" y="363071"/>
            <a:ext cx="9372600" cy="562215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 wrap="square" anchor="ctr" anchorCtr="0">
            <a:noAutofit/>
          </a:bodyPr>
          <a:lstStyle/>
          <a:p>
            <a:pPr marL="457200" indent="-457200">
              <a:lnSpc>
                <a:spcPct val="8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/>
              <a:t>J-K flip-flop used to realize circuit (</a:t>
            </a:r>
            <a:r>
              <a:rPr lang="en-US" altLang="zh-CN" sz="2800" b="1" dirty="0">
                <a:solidFill>
                  <a:srgbClr val="FF0000"/>
                </a:solidFill>
              </a:rPr>
              <a:t>two J-K flip-flops</a:t>
            </a:r>
            <a:r>
              <a:rPr lang="en-US" altLang="zh-CN" sz="2800" b="1" dirty="0"/>
              <a:t>)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44" y="1013118"/>
            <a:ext cx="3202780" cy="3346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338916"/>
              </p:ext>
            </p:extLst>
          </p:nvPr>
        </p:nvGraphicFramePr>
        <p:xfrm>
          <a:off x="1142205" y="4307171"/>
          <a:ext cx="2982914" cy="2414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206942" imgH="1785223" progId="">
                  <p:embed/>
                </p:oleObj>
              </mc:Choice>
              <mc:Fallback>
                <p:oleObj name="Visio" r:id="rId3" imgW="2206942" imgH="1785223" progId="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205" y="4307171"/>
                        <a:ext cx="2982914" cy="24145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432" y="1501048"/>
            <a:ext cx="5155834" cy="230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6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5" y="4354301"/>
            <a:ext cx="5832475" cy="233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479130" y="4022139"/>
            <a:ext cx="73564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dirty="0"/>
              <a:t>state machine M</a:t>
            </a:r>
            <a:r>
              <a:rPr lang="en-US" altLang="zh-CN" b="1" baseline="-25000" dirty="0"/>
              <a:t>1 </a:t>
            </a:r>
            <a:r>
              <a:rPr lang="en-US" altLang="zh-CN" b="1" dirty="0"/>
              <a:t>excitation table using J-K flip-flops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867400" y="5524246"/>
            <a:ext cx="4419600" cy="95275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Rectangle 18"/>
          <p:cNvSpPr>
            <a:spLocks noChangeArrowheads="1"/>
          </p:cNvSpPr>
          <p:nvPr/>
        </p:nvSpPr>
        <p:spPr bwMode="auto">
          <a:xfrm>
            <a:off x="4878388" y="1058076"/>
            <a:ext cx="5155835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zh-CN" b="1" dirty="0"/>
              <a:t>Transition Table for state machine M</a:t>
            </a:r>
            <a:r>
              <a:rPr lang="en-US" altLang="zh-CN" b="1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4569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4"/>
          <p:cNvPicPr>
            <a:picLocks noChangeAspect="1" noChangeArrowheads="1"/>
          </p:cNvPicPr>
          <p:nvPr/>
        </p:nvPicPr>
        <p:blipFill>
          <a:blip r:embed="rId2" cstate="print">
            <a:lum contrast="6000"/>
            <a:grayscl/>
          </a:blip>
          <a:srcRect/>
          <a:stretch>
            <a:fillRect/>
          </a:stretch>
        </p:blipFill>
        <p:spPr bwMode="auto">
          <a:xfrm>
            <a:off x="6984969" y="1056156"/>
            <a:ext cx="5105400" cy="3186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72546" y="2221569"/>
            <a:ext cx="7150100" cy="3654425"/>
            <a:chOff x="442" y="2018"/>
            <a:chExt cx="4504" cy="2302"/>
          </a:xfrm>
        </p:grpSpPr>
        <p:sp>
          <p:nvSpPr>
            <p:cNvPr id="55323" name="AutoShape 6"/>
            <p:cNvSpPr>
              <a:spLocks noChangeAspect="1" noChangeArrowheads="1" noTextEdit="1"/>
            </p:cNvSpPr>
            <p:nvPr/>
          </p:nvSpPr>
          <p:spPr bwMode="auto">
            <a:xfrm>
              <a:off x="442" y="2018"/>
              <a:ext cx="4272" cy="1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514" y="2322"/>
              <a:ext cx="4128" cy="522"/>
              <a:chOff x="744" y="2999"/>
              <a:chExt cx="4128" cy="522"/>
            </a:xfrm>
          </p:grpSpPr>
          <p:sp>
            <p:nvSpPr>
              <p:cNvPr id="55345" name="Line 8"/>
              <p:cNvSpPr>
                <a:spLocks noChangeShapeType="1"/>
              </p:cNvSpPr>
              <p:nvPr/>
            </p:nvSpPr>
            <p:spPr bwMode="auto">
              <a:xfrm>
                <a:off x="3146" y="3222"/>
                <a:ext cx="288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46" name="Line 9"/>
              <p:cNvSpPr>
                <a:spLocks noChangeShapeType="1"/>
              </p:cNvSpPr>
              <p:nvPr/>
            </p:nvSpPr>
            <p:spPr bwMode="auto">
              <a:xfrm>
                <a:off x="2858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47" name="Line 10"/>
              <p:cNvSpPr>
                <a:spLocks noChangeShapeType="1"/>
              </p:cNvSpPr>
              <p:nvPr/>
            </p:nvSpPr>
            <p:spPr bwMode="auto">
              <a:xfrm>
                <a:off x="2283" y="3501"/>
                <a:ext cx="288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48" name="Line 11"/>
              <p:cNvSpPr>
                <a:spLocks noChangeShapeType="1"/>
              </p:cNvSpPr>
              <p:nvPr/>
            </p:nvSpPr>
            <p:spPr bwMode="auto">
              <a:xfrm>
                <a:off x="4297" y="3222"/>
                <a:ext cx="287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49" name="Line 12"/>
              <p:cNvSpPr>
                <a:spLocks noChangeShapeType="1"/>
              </p:cNvSpPr>
              <p:nvPr/>
            </p:nvSpPr>
            <p:spPr bwMode="auto">
              <a:xfrm>
                <a:off x="1708" y="3501"/>
                <a:ext cx="287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50" name="Line 13"/>
              <p:cNvSpPr>
                <a:spLocks noChangeShapeType="1"/>
              </p:cNvSpPr>
              <p:nvPr/>
            </p:nvSpPr>
            <p:spPr bwMode="auto">
              <a:xfrm flipV="1">
                <a:off x="1420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51" name="Line 14"/>
              <p:cNvSpPr>
                <a:spLocks noChangeShapeType="1"/>
              </p:cNvSpPr>
              <p:nvPr/>
            </p:nvSpPr>
            <p:spPr bwMode="auto">
              <a:xfrm>
                <a:off x="4009" y="3501"/>
                <a:ext cx="288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52" name="Line 15"/>
              <p:cNvSpPr>
                <a:spLocks noChangeShapeType="1"/>
              </p:cNvSpPr>
              <p:nvPr/>
            </p:nvSpPr>
            <p:spPr bwMode="auto">
              <a:xfrm flipV="1">
                <a:off x="3721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53" name="Line 16"/>
              <p:cNvSpPr>
                <a:spLocks noChangeShapeType="1"/>
              </p:cNvSpPr>
              <p:nvPr/>
            </p:nvSpPr>
            <p:spPr bwMode="auto">
              <a:xfrm>
                <a:off x="2858" y="3501"/>
                <a:ext cx="288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54" name="Line 17"/>
              <p:cNvSpPr>
                <a:spLocks noChangeShapeType="1"/>
              </p:cNvSpPr>
              <p:nvPr/>
            </p:nvSpPr>
            <p:spPr bwMode="auto">
              <a:xfrm flipV="1">
                <a:off x="2571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55" name="Line 18"/>
              <p:cNvSpPr>
                <a:spLocks noChangeShapeType="1"/>
              </p:cNvSpPr>
              <p:nvPr/>
            </p:nvSpPr>
            <p:spPr bwMode="auto">
              <a:xfrm>
                <a:off x="1995" y="3222"/>
                <a:ext cx="288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56" name="Line 19"/>
              <p:cNvSpPr>
                <a:spLocks noChangeShapeType="1"/>
              </p:cNvSpPr>
              <p:nvPr/>
            </p:nvSpPr>
            <p:spPr bwMode="auto">
              <a:xfrm flipV="1">
                <a:off x="1995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57" name="Line 20"/>
              <p:cNvSpPr>
                <a:spLocks noChangeShapeType="1"/>
              </p:cNvSpPr>
              <p:nvPr/>
            </p:nvSpPr>
            <p:spPr bwMode="auto">
              <a:xfrm>
                <a:off x="4584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58" name="Line 21"/>
              <p:cNvSpPr>
                <a:spLocks noChangeShapeType="1"/>
              </p:cNvSpPr>
              <p:nvPr/>
            </p:nvSpPr>
            <p:spPr bwMode="auto">
              <a:xfrm>
                <a:off x="1420" y="3222"/>
                <a:ext cx="288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59" name="Line 22"/>
              <p:cNvSpPr>
                <a:spLocks noChangeShapeType="1"/>
              </p:cNvSpPr>
              <p:nvPr/>
            </p:nvSpPr>
            <p:spPr bwMode="auto">
              <a:xfrm>
                <a:off x="3721" y="3222"/>
                <a:ext cx="288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60" name="Line 23"/>
              <p:cNvSpPr>
                <a:spLocks noChangeShapeType="1"/>
              </p:cNvSpPr>
              <p:nvPr/>
            </p:nvSpPr>
            <p:spPr bwMode="auto">
              <a:xfrm>
                <a:off x="3434" y="3501"/>
                <a:ext cx="287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61" name="Line 24"/>
              <p:cNvSpPr>
                <a:spLocks noChangeShapeType="1"/>
              </p:cNvSpPr>
              <p:nvPr/>
            </p:nvSpPr>
            <p:spPr bwMode="auto">
              <a:xfrm>
                <a:off x="3434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62" name="Line 25"/>
              <p:cNvSpPr>
                <a:spLocks noChangeShapeType="1"/>
              </p:cNvSpPr>
              <p:nvPr/>
            </p:nvSpPr>
            <p:spPr bwMode="auto">
              <a:xfrm flipV="1">
                <a:off x="3146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63" name="Line 26"/>
              <p:cNvSpPr>
                <a:spLocks noChangeShapeType="1"/>
              </p:cNvSpPr>
              <p:nvPr/>
            </p:nvSpPr>
            <p:spPr bwMode="auto">
              <a:xfrm>
                <a:off x="2571" y="3222"/>
                <a:ext cx="287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64" name="Line 27"/>
              <p:cNvSpPr>
                <a:spLocks noChangeShapeType="1"/>
              </p:cNvSpPr>
              <p:nvPr/>
            </p:nvSpPr>
            <p:spPr bwMode="auto">
              <a:xfrm>
                <a:off x="4584" y="3501"/>
                <a:ext cx="288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65" name="Line 28"/>
              <p:cNvSpPr>
                <a:spLocks noChangeShapeType="1"/>
              </p:cNvSpPr>
              <p:nvPr/>
            </p:nvSpPr>
            <p:spPr bwMode="auto">
              <a:xfrm>
                <a:off x="2283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66" name="Line 29"/>
              <p:cNvSpPr>
                <a:spLocks noChangeShapeType="1"/>
              </p:cNvSpPr>
              <p:nvPr/>
            </p:nvSpPr>
            <p:spPr bwMode="auto">
              <a:xfrm flipV="1">
                <a:off x="4297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67" name="Line 30"/>
              <p:cNvSpPr>
                <a:spLocks noChangeShapeType="1"/>
              </p:cNvSpPr>
              <p:nvPr/>
            </p:nvSpPr>
            <p:spPr bwMode="auto">
              <a:xfrm>
                <a:off x="1708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68" name="Line 31"/>
              <p:cNvSpPr>
                <a:spLocks noChangeShapeType="1"/>
              </p:cNvSpPr>
              <p:nvPr/>
            </p:nvSpPr>
            <p:spPr bwMode="auto">
              <a:xfrm>
                <a:off x="988" y="3501"/>
                <a:ext cx="432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69" name="Line 32"/>
              <p:cNvSpPr>
                <a:spLocks noChangeShapeType="1"/>
              </p:cNvSpPr>
              <p:nvPr/>
            </p:nvSpPr>
            <p:spPr bwMode="auto">
              <a:xfrm>
                <a:off x="4009" y="3222"/>
                <a:ext cx="0" cy="27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70" name="Rectangle 33"/>
              <p:cNvSpPr>
                <a:spLocks noChangeArrowheads="1"/>
              </p:cNvSpPr>
              <p:nvPr/>
            </p:nvSpPr>
            <p:spPr bwMode="auto">
              <a:xfrm>
                <a:off x="4397" y="2999"/>
                <a:ext cx="64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altLang="zh-CN" sz="1600">
                    <a:solidFill>
                      <a:srgbClr val="000000"/>
                    </a:solidFill>
                    <a:latin typeface="Times New Roman" charset="0"/>
                    <a:ea typeface="宋体" pitchFamily="2" charset="-122"/>
                  </a:rPr>
                  <a:t>6</a:t>
                </a:r>
                <a:endParaRPr lang="en-US" altLang="zh-CN">
                  <a:latin typeface="Times New Roman" charset="0"/>
                  <a:ea typeface="宋体" pitchFamily="2" charset="-122"/>
                </a:endParaRPr>
              </a:p>
            </p:txBody>
          </p:sp>
          <p:sp>
            <p:nvSpPr>
              <p:cNvPr id="55371" name="Rectangle 34"/>
              <p:cNvSpPr>
                <a:spLocks noChangeArrowheads="1"/>
              </p:cNvSpPr>
              <p:nvPr/>
            </p:nvSpPr>
            <p:spPr bwMode="auto">
              <a:xfrm>
                <a:off x="1521" y="3013"/>
                <a:ext cx="64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altLang="zh-CN" sz="1600">
                    <a:solidFill>
                      <a:srgbClr val="000000"/>
                    </a:solidFill>
                    <a:latin typeface="Times New Roman" charset="0"/>
                    <a:ea typeface="宋体" pitchFamily="2" charset="-122"/>
                  </a:rPr>
                  <a:t>1</a:t>
                </a:r>
                <a:endParaRPr lang="en-US" altLang="zh-CN">
                  <a:latin typeface="Times New Roman" charset="0"/>
                  <a:ea typeface="宋体" pitchFamily="2" charset="-122"/>
                </a:endParaRPr>
              </a:p>
            </p:txBody>
          </p:sp>
          <p:sp>
            <p:nvSpPr>
              <p:cNvPr id="55372" name="Rectangle 35"/>
              <p:cNvSpPr>
                <a:spLocks noChangeArrowheads="1"/>
              </p:cNvSpPr>
              <p:nvPr/>
            </p:nvSpPr>
            <p:spPr bwMode="auto">
              <a:xfrm>
                <a:off x="744" y="3319"/>
                <a:ext cx="215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altLang="zh-CN" sz="2100" i="1">
                    <a:solidFill>
                      <a:srgbClr val="000000"/>
                    </a:solidFill>
                    <a:latin typeface="Times New Roman" charset="0"/>
                    <a:ea typeface="宋体" pitchFamily="2" charset="-122"/>
                  </a:rPr>
                  <a:t>CP</a:t>
                </a:r>
                <a:endParaRPr lang="en-US" altLang="zh-CN">
                  <a:latin typeface="Times New Roman" charset="0"/>
                  <a:ea typeface="宋体" pitchFamily="2" charset="-122"/>
                </a:endParaRPr>
              </a:p>
            </p:txBody>
          </p:sp>
          <p:sp>
            <p:nvSpPr>
              <p:cNvPr id="55373" name="Rectangle 36"/>
              <p:cNvSpPr>
                <a:spLocks noChangeArrowheads="1"/>
              </p:cNvSpPr>
              <p:nvPr/>
            </p:nvSpPr>
            <p:spPr bwMode="auto">
              <a:xfrm>
                <a:off x="3822" y="2999"/>
                <a:ext cx="64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altLang="zh-CN" sz="1600">
                    <a:solidFill>
                      <a:srgbClr val="000000"/>
                    </a:solidFill>
                    <a:latin typeface="Times New Roman" charset="0"/>
                    <a:ea typeface="宋体" pitchFamily="2" charset="-122"/>
                  </a:rPr>
                  <a:t>5</a:t>
                </a:r>
                <a:endParaRPr lang="en-US" altLang="zh-CN">
                  <a:latin typeface="Times New Roman" charset="0"/>
                  <a:ea typeface="宋体" pitchFamily="2" charset="-122"/>
                </a:endParaRPr>
              </a:p>
            </p:txBody>
          </p:sp>
          <p:sp>
            <p:nvSpPr>
              <p:cNvPr id="55374" name="Rectangle 37"/>
              <p:cNvSpPr>
                <a:spLocks noChangeArrowheads="1"/>
              </p:cNvSpPr>
              <p:nvPr/>
            </p:nvSpPr>
            <p:spPr bwMode="auto">
              <a:xfrm>
                <a:off x="3218" y="2999"/>
                <a:ext cx="64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altLang="zh-CN" sz="1600">
                    <a:solidFill>
                      <a:srgbClr val="000000"/>
                    </a:solidFill>
                    <a:latin typeface="Times New Roman" charset="0"/>
                    <a:ea typeface="宋体" pitchFamily="2" charset="-122"/>
                  </a:rPr>
                  <a:t>4</a:t>
                </a:r>
                <a:endParaRPr lang="en-US" altLang="zh-CN">
                  <a:latin typeface="Times New Roman" charset="0"/>
                  <a:ea typeface="宋体" pitchFamily="2" charset="-122"/>
                </a:endParaRPr>
              </a:p>
            </p:txBody>
          </p:sp>
          <p:sp>
            <p:nvSpPr>
              <p:cNvPr id="55375" name="Rectangle 38"/>
              <p:cNvSpPr>
                <a:spLocks noChangeArrowheads="1"/>
              </p:cNvSpPr>
              <p:nvPr/>
            </p:nvSpPr>
            <p:spPr bwMode="auto">
              <a:xfrm>
                <a:off x="2096" y="2999"/>
                <a:ext cx="64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altLang="zh-CN" sz="1600">
                    <a:solidFill>
                      <a:srgbClr val="000000"/>
                    </a:solidFill>
                    <a:latin typeface="Times New Roman" charset="0"/>
                    <a:ea typeface="宋体" pitchFamily="2" charset="-122"/>
                  </a:rPr>
                  <a:t>2</a:t>
                </a:r>
                <a:endParaRPr lang="en-US" altLang="zh-CN">
                  <a:latin typeface="Times New Roman" charset="0"/>
                  <a:ea typeface="宋体" pitchFamily="2" charset="-122"/>
                </a:endParaRPr>
              </a:p>
            </p:txBody>
          </p:sp>
          <p:sp>
            <p:nvSpPr>
              <p:cNvPr id="55376" name="Rectangle 39"/>
              <p:cNvSpPr>
                <a:spLocks noChangeArrowheads="1"/>
              </p:cNvSpPr>
              <p:nvPr/>
            </p:nvSpPr>
            <p:spPr bwMode="auto">
              <a:xfrm>
                <a:off x="2671" y="3013"/>
                <a:ext cx="64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0" hangingPunct="0"/>
                <a:r>
                  <a:rPr lang="en-US" altLang="zh-CN" sz="1600">
                    <a:solidFill>
                      <a:srgbClr val="000000"/>
                    </a:solidFill>
                    <a:latin typeface="Times New Roman" charset="0"/>
                    <a:ea typeface="宋体" pitchFamily="2" charset="-122"/>
                  </a:rPr>
                  <a:t>3</a:t>
                </a:r>
                <a:endParaRPr lang="en-US" altLang="zh-CN">
                  <a:latin typeface="Times New Roman" charset="0"/>
                  <a:ea typeface="宋体" pitchFamily="2" charset="-122"/>
                </a:endParaRPr>
              </a:p>
            </p:txBody>
          </p:sp>
        </p:grpSp>
        <p:sp>
          <p:nvSpPr>
            <p:cNvPr id="55325" name="Line 40"/>
            <p:cNvSpPr>
              <a:spLocks noChangeShapeType="1"/>
            </p:cNvSpPr>
            <p:nvPr/>
          </p:nvSpPr>
          <p:spPr bwMode="auto">
            <a:xfrm>
              <a:off x="768" y="3447"/>
              <a:ext cx="71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26" name="Rectangle 41"/>
            <p:cNvSpPr>
              <a:spLocks noChangeArrowheads="1"/>
            </p:cNvSpPr>
            <p:nvPr/>
          </p:nvSpPr>
          <p:spPr bwMode="auto">
            <a:xfrm>
              <a:off x="524" y="3265"/>
              <a:ext cx="23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>
                  <a:latin typeface="Times New Roman" charset="0"/>
                  <a:ea typeface="宋体" pitchFamily="2" charset="-122"/>
                </a:rPr>
                <a:t>Q1</a:t>
              </a:r>
            </a:p>
          </p:txBody>
        </p:sp>
        <p:sp>
          <p:nvSpPr>
            <p:cNvPr id="55327" name="Line 42"/>
            <p:cNvSpPr>
              <a:spLocks noChangeShapeType="1"/>
            </p:cNvSpPr>
            <p:nvPr/>
          </p:nvSpPr>
          <p:spPr bwMode="auto">
            <a:xfrm>
              <a:off x="1476" y="2322"/>
              <a:ext cx="0" cy="112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28" name="Line 43"/>
            <p:cNvSpPr>
              <a:spLocks noChangeShapeType="1"/>
            </p:cNvSpPr>
            <p:nvPr/>
          </p:nvSpPr>
          <p:spPr bwMode="auto">
            <a:xfrm>
              <a:off x="2055" y="2317"/>
              <a:ext cx="0" cy="200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29" name="Line 44"/>
            <p:cNvSpPr>
              <a:spLocks noChangeShapeType="1"/>
            </p:cNvSpPr>
            <p:nvPr/>
          </p:nvSpPr>
          <p:spPr bwMode="auto">
            <a:xfrm>
              <a:off x="2626" y="2282"/>
              <a:ext cx="2" cy="115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0" name="Line 45"/>
            <p:cNvSpPr>
              <a:spLocks noChangeShapeType="1"/>
            </p:cNvSpPr>
            <p:nvPr/>
          </p:nvSpPr>
          <p:spPr bwMode="auto">
            <a:xfrm>
              <a:off x="3205" y="2277"/>
              <a:ext cx="0" cy="204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1" name="Line 46"/>
            <p:cNvSpPr>
              <a:spLocks noChangeShapeType="1"/>
            </p:cNvSpPr>
            <p:nvPr/>
          </p:nvSpPr>
          <p:spPr bwMode="auto">
            <a:xfrm>
              <a:off x="3784" y="2253"/>
              <a:ext cx="0" cy="124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2" name="Line 47"/>
            <p:cNvSpPr>
              <a:spLocks noChangeShapeType="1"/>
            </p:cNvSpPr>
            <p:nvPr/>
          </p:nvSpPr>
          <p:spPr bwMode="auto">
            <a:xfrm>
              <a:off x="4363" y="2248"/>
              <a:ext cx="0" cy="207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3" name="Line 48"/>
            <p:cNvSpPr>
              <a:spLocks noChangeShapeType="1"/>
            </p:cNvSpPr>
            <p:nvPr/>
          </p:nvSpPr>
          <p:spPr bwMode="auto">
            <a:xfrm>
              <a:off x="1476" y="3156"/>
              <a:ext cx="57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4" name="Line 49"/>
            <p:cNvSpPr>
              <a:spLocks noChangeShapeType="1"/>
            </p:cNvSpPr>
            <p:nvPr/>
          </p:nvSpPr>
          <p:spPr bwMode="auto">
            <a:xfrm>
              <a:off x="2038" y="3439"/>
              <a:ext cx="57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5" name="Line 50"/>
            <p:cNvSpPr>
              <a:spLocks noChangeShapeType="1"/>
            </p:cNvSpPr>
            <p:nvPr/>
          </p:nvSpPr>
          <p:spPr bwMode="auto">
            <a:xfrm>
              <a:off x="2618" y="3164"/>
              <a:ext cx="57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6" name="Line 51"/>
            <p:cNvSpPr>
              <a:spLocks noChangeShapeType="1"/>
            </p:cNvSpPr>
            <p:nvPr/>
          </p:nvSpPr>
          <p:spPr bwMode="auto">
            <a:xfrm>
              <a:off x="3205" y="3439"/>
              <a:ext cx="57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7" name="Line 52"/>
            <p:cNvSpPr>
              <a:spLocks noChangeShapeType="1"/>
            </p:cNvSpPr>
            <p:nvPr/>
          </p:nvSpPr>
          <p:spPr bwMode="auto">
            <a:xfrm>
              <a:off x="3772" y="3156"/>
              <a:ext cx="57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8" name="Line 53"/>
            <p:cNvSpPr>
              <a:spLocks noChangeShapeType="1"/>
            </p:cNvSpPr>
            <p:nvPr/>
          </p:nvSpPr>
          <p:spPr bwMode="auto">
            <a:xfrm>
              <a:off x="4367" y="3439"/>
              <a:ext cx="579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39" name="Line 54"/>
            <p:cNvSpPr>
              <a:spLocks noChangeShapeType="1"/>
            </p:cNvSpPr>
            <p:nvPr/>
          </p:nvSpPr>
          <p:spPr bwMode="auto">
            <a:xfrm>
              <a:off x="1476" y="3156"/>
              <a:ext cx="0" cy="28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40" name="Line 55"/>
            <p:cNvSpPr>
              <a:spLocks noChangeShapeType="1"/>
            </p:cNvSpPr>
            <p:nvPr/>
          </p:nvSpPr>
          <p:spPr bwMode="auto">
            <a:xfrm>
              <a:off x="2055" y="3156"/>
              <a:ext cx="0" cy="28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41" name="Line 56"/>
            <p:cNvSpPr>
              <a:spLocks noChangeShapeType="1"/>
            </p:cNvSpPr>
            <p:nvPr/>
          </p:nvSpPr>
          <p:spPr bwMode="auto">
            <a:xfrm>
              <a:off x="2622" y="3156"/>
              <a:ext cx="0" cy="28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42" name="Line 57"/>
            <p:cNvSpPr>
              <a:spLocks noChangeShapeType="1"/>
            </p:cNvSpPr>
            <p:nvPr/>
          </p:nvSpPr>
          <p:spPr bwMode="auto">
            <a:xfrm>
              <a:off x="3213" y="3156"/>
              <a:ext cx="0" cy="28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43" name="Line 58"/>
            <p:cNvSpPr>
              <a:spLocks noChangeShapeType="1"/>
            </p:cNvSpPr>
            <p:nvPr/>
          </p:nvSpPr>
          <p:spPr bwMode="auto">
            <a:xfrm>
              <a:off x="3784" y="3148"/>
              <a:ext cx="0" cy="28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44" name="Line 59"/>
            <p:cNvSpPr>
              <a:spLocks noChangeShapeType="1"/>
            </p:cNvSpPr>
            <p:nvPr/>
          </p:nvSpPr>
          <p:spPr bwMode="auto">
            <a:xfrm>
              <a:off x="4367" y="3156"/>
              <a:ext cx="0" cy="28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5301" name="Rectangle 60"/>
          <p:cNvSpPr>
            <a:spLocks noChangeArrowheads="1"/>
          </p:cNvSpPr>
          <p:nvPr/>
        </p:nvSpPr>
        <p:spPr bwMode="auto">
          <a:xfrm>
            <a:off x="407483" y="5275918"/>
            <a:ext cx="3767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>
                <a:latin typeface="Times New Roman" charset="0"/>
                <a:ea typeface="宋体" pitchFamily="2" charset="-122"/>
              </a:rPr>
              <a:t>Q2</a:t>
            </a:r>
          </a:p>
        </p:txBody>
      </p:sp>
      <p:sp>
        <p:nvSpPr>
          <p:cNvPr id="66621" name="Line 61"/>
          <p:cNvSpPr>
            <a:spLocks noChangeShapeType="1"/>
          </p:cNvSpPr>
          <p:nvPr/>
        </p:nvSpPr>
        <p:spPr bwMode="auto">
          <a:xfrm>
            <a:off x="782134" y="5552143"/>
            <a:ext cx="204787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622" name="Line 62"/>
          <p:cNvSpPr>
            <a:spLocks noChangeShapeType="1"/>
          </p:cNvSpPr>
          <p:nvPr/>
        </p:nvSpPr>
        <p:spPr bwMode="auto">
          <a:xfrm>
            <a:off x="2842708" y="5102881"/>
            <a:ext cx="184785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623" name="Line 63"/>
          <p:cNvSpPr>
            <a:spLocks noChangeShapeType="1"/>
          </p:cNvSpPr>
          <p:nvPr/>
        </p:nvSpPr>
        <p:spPr bwMode="auto">
          <a:xfrm>
            <a:off x="4673097" y="5569606"/>
            <a:ext cx="183991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624" name="Line 64"/>
          <p:cNvSpPr>
            <a:spLocks noChangeShapeType="1"/>
          </p:cNvSpPr>
          <p:nvPr/>
        </p:nvSpPr>
        <p:spPr bwMode="auto">
          <a:xfrm>
            <a:off x="6492372" y="5087006"/>
            <a:ext cx="91916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625" name="Line 65"/>
          <p:cNvSpPr>
            <a:spLocks noChangeShapeType="1"/>
          </p:cNvSpPr>
          <p:nvPr/>
        </p:nvSpPr>
        <p:spPr bwMode="auto">
          <a:xfrm>
            <a:off x="2842708" y="5102882"/>
            <a:ext cx="0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626" name="Line 66"/>
          <p:cNvSpPr>
            <a:spLocks noChangeShapeType="1"/>
          </p:cNvSpPr>
          <p:nvPr/>
        </p:nvSpPr>
        <p:spPr bwMode="auto">
          <a:xfrm>
            <a:off x="4671509" y="5102882"/>
            <a:ext cx="0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627" name="Line 67"/>
          <p:cNvSpPr>
            <a:spLocks noChangeShapeType="1"/>
          </p:cNvSpPr>
          <p:nvPr/>
        </p:nvSpPr>
        <p:spPr bwMode="auto">
          <a:xfrm>
            <a:off x="6520947" y="5102882"/>
            <a:ext cx="0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68"/>
          <p:cNvGrpSpPr>
            <a:grpSpLocks/>
          </p:cNvGrpSpPr>
          <p:nvPr/>
        </p:nvGrpSpPr>
        <p:grpSpPr bwMode="auto">
          <a:xfrm>
            <a:off x="7958107" y="2199156"/>
            <a:ext cx="1770063" cy="1474788"/>
            <a:chOff x="2952" y="1008"/>
            <a:chExt cx="1115" cy="929"/>
          </a:xfrm>
        </p:grpSpPr>
        <p:sp>
          <p:nvSpPr>
            <p:cNvPr id="55319" name="Line 69"/>
            <p:cNvSpPr>
              <a:spLocks noChangeShapeType="1"/>
            </p:cNvSpPr>
            <p:nvPr/>
          </p:nvSpPr>
          <p:spPr bwMode="auto">
            <a:xfrm>
              <a:off x="2952" y="1026"/>
              <a:ext cx="914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20" name="Line 70"/>
            <p:cNvSpPr>
              <a:spLocks noChangeShapeType="1"/>
            </p:cNvSpPr>
            <p:nvPr/>
          </p:nvSpPr>
          <p:spPr bwMode="auto">
            <a:xfrm>
              <a:off x="3884" y="1008"/>
              <a:ext cx="0" cy="92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21" name="Line 71"/>
            <p:cNvSpPr>
              <a:spLocks noChangeShapeType="1"/>
            </p:cNvSpPr>
            <p:nvPr/>
          </p:nvSpPr>
          <p:spPr bwMode="auto">
            <a:xfrm>
              <a:off x="3884" y="1937"/>
              <a:ext cx="183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22" name="Line 72"/>
            <p:cNvSpPr>
              <a:spLocks noChangeShapeType="1"/>
            </p:cNvSpPr>
            <p:nvPr/>
          </p:nvSpPr>
          <p:spPr bwMode="auto">
            <a:xfrm>
              <a:off x="3872" y="1441"/>
              <a:ext cx="183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73"/>
          <p:cNvGrpSpPr>
            <a:grpSpLocks/>
          </p:cNvGrpSpPr>
          <p:nvPr/>
        </p:nvGrpSpPr>
        <p:grpSpPr bwMode="auto">
          <a:xfrm>
            <a:off x="8813770" y="2884957"/>
            <a:ext cx="874713" cy="376237"/>
            <a:chOff x="3491" y="1441"/>
            <a:chExt cx="551" cy="237"/>
          </a:xfrm>
        </p:grpSpPr>
        <p:sp>
          <p:nvSpPr>
            <p:cNvPr id="55316" name="Line 74"/>
            <p:cNvSpPr>
              <a:spLocks noChangeShapeType="1"/>
            </p:cNvSpPr>
            <p:nvPr/>
          </p:nvSpPr>
          <p:spPr bwMode="auto">
            <a:xfrm>
              <a:off x="3491" y="1441"/>
              <a:ext cx="281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17" name="Line 75"/>
            <p:cNvSpPr>
              <a:spLocks noChangeShapeType="1"/>
            </p:cNvSpPr>
            <p:nvPr/>
          </p:nvSpPr>
          <p:spPr bwMode="auto">
            <a:xfrm flipV="1">
              <a:off x="3772" y="1441"/>
              <a:ext cx="0" cy="237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18" name="Line 76"/>
            <p:cNvSpPr>
              <a:spLocks noChangeShapeType="1"/>
            </p:cNvSpPr>
            <p:nvPr/>
          </p:nvSpPr>
          <p:spPr bwMode="auto">
            <a:xfrm>
              <a:off x="3761" y="1678"/>
              <a:ext cx="281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6637" name="Text Box 77"/>
          <p:cNvSpPr txBox="1">
            <a:spLocks noChangeArrowheads="1"/>
          </p:cNvSpPr>
          <p:nvPr/>
        </p:nvSpPr>
        <p:spPr bwMode="auto">
          <a:xfrm>
            <a:off x="1533021" y="3958293"/>
            <a:ext cx="36036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endParaRPr lang="en-US" altLang="zh-CN" b="1">
              <a:solidFill>
                <a:srgbClr val="FF3300"/>
              </a:solidFill>
              <a:latin typeface="Times New Roman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</a:pPr>
            <a:endParaRPr lang="en-US" altLang="zh-CN" b="1">
              <a:solidFill>
                <a:srgbClr val="FF3300"/>
              </a:solidFill>
              <a:latin typeface="Times New Roman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</p:txBody>
      </p:sp>
      <p:sp>
        <p:nvSpPr>
          <p:cNvPr id="66638" name="Text Box 78"/>
          <p:cNvSpPr txBox="1">
            <a:spLocks noChangeArrowheads="1"/>
          </p:cNvSpPr>
          <p:nvPr/>
        </p:nvSpPr>
        <p:spPr bwMode="auto">
          <a:xfrm>
            <a:off x="2252159" y="3986868"/>
            <a:ext cx="360363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endParaRPr lang="en-US" altLang="zh-CN" b="1">
              <a:solidFill>
                <a:srgbClr val="FF3300"/>
              </a:solidFill>
              <a:latin typeface="Times New Roman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</a:pPr>
            <a:endParaRPr lang="en-US" altLang="zh-CN" b="1">
              <a:solidFill>
                <a:srgbClr val="FF3300"/>
              </a:solidFill>
              <a:latin typeface="Times New Roman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</p:txBody>
      </p:sp>
      <p:sp>
        <p:nvSpPr>
          <p:cNvPr id="66639" name="Text Box 79"/>
          <p:cNvSpPr txBox="1">
            <a:spLocks noChangeArrowheads="1"/>
          </p:cNvSpPr>
          <p:nvPr/>
        </p:nvSpPr>
        <p:spPr bwMode="auto">
          <a:xfrm>
            <a:off x="3198309" y="3958293"/>
            <a:ext cx="360363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endParaRPr lang="en-US" altLang="zh-CN" b="1">
              <a:solidFill>
                <a:srgbClr val="FF3300"/>
              </a:solidFill>
              <a:latin typeface="Times New Roman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</a:pPr>
            <a:endParaRPr lang="en-US" altLang="zh-CN" b="1">
              <a:solidFill>
                <a:srgbClr val="FF3300"/>
              </a:solidFill>
              <a:latin typeface="Times New Roman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sp>
        <p:nvSpPr>
          <p:cNvPr id="66640" name="Text Box 80"/>
          <p:cNvSpPr txBox="1">
            <a:spLocks noChangeArrowheads="1"/>
          </p:cNvSpPr>
          <p:nvPr/>
        </p:nvSpPr>
        <p:spPr bwMode="auto">
          <a:xfrm>
            <a:off x="4052384" y="4004331"/>
            <a:ext cx="360363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  <a:p>
            <a:pPr eaLnBrk="0" hangingPunct="0">
              <a:spcBef>
                <a:spcPct val="50000"/>
              </a:spcBef>
            </a:pPr>
            <a:endParaRPr lang="en-US" altLang="zh-CN" b="1">
              <a:solidFill>
                <a:srgbClr val="FF3300"/>
              </a:solidFill>
              <a:latin typeface="Times New Roman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</a:pPr>
            <a:endParaRPr lang="en-US" altLang="zh-CN" b="1">
              <a:solidFill>
                <a:srgbClr val="FF3300"/>
              </a:solidFill>
              <a:latin typeface="Times New Roman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1</a:t>
            </a:r>
          </a:p>
        </p:txBody>
      </p:sp>
      <p:sp>
        <p:nvSpPr>
          <p:cNvPr id="66641" name="Text Box 81"/>
          <p:cNvSpPr txBox="1">
            <a:spLocks noChangeArrowheads="1"/>
          </p:cNvSpPr>
          <p:nvPr/>
        </p:nvSpPr>
        <p:spPr bwMode="auto">
          <a:xfrm>
            <a:off x="4952496" y="3988456"/>
            <a:ext cx="36036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  <a:p>
            <a:pPr eaLnBrk="0" hangingPunct="0">
              <a:spcBef>
                <a:spcPct val="50000"/>
              </a:spcBef>
            </a:pPr>
            <a:endParaRPr lang="en-US" altLang="zh-CN" b="1">
              <a:solidFill>
                <a:srgbClr val="FF3300"/>
              </a:solidFill>
              <a:latin typeface="Times New Roman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</a:pPr>
            <a:endParaRPr lang="en-US" altLang="zh-CN" b="1">
              <a:solidFill>
                <a:srgbClr val="FF3300"/>
              </a:solidFill>
              <a:latin typeface="Times New Roman" charset="0"/>
              <a:ea typeface="宋体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latin typeface="Times New Roman" charset="0"/>
                <a:ea typeface="宋体" pitchFamily="2" charset="-122"/>
              </a:rPr>
              <a:t>0</a:t>
            </a:r>
          </a:p>
        </p:txBody>
      </p:sp>
      <p:sp>
        <p:nvSpPr>
          <p:cNvPr id="82" name="Rectangle 15"/>
          <p:cNvSpPr>
            <a:spLocks noChangeArrowheads="1"/>
          </p:cNvSpPr>
          <p:nvPr/>
        </p:nvSpPr>
        <p:spPr bwMode="auto">
          <a:xfrm>
            <a:off x="1918494" y="329914"/>
            <a:ext cx="9143993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Asynchronously clocked modulus-4 binary counter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6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6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6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6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21" grpId="0" animBg="1"/>
      <p:bldP spid="66622" grpId="0" animBg="1"/>
      <p:bldP spid="66623" grpId="0" animBg="1"/>
      <p:bldP spid="66624" grpId="0" animBg="1"/>
      <p:bldP spid="66625" grpId="0" animBg="1"/>
      <p:bldP spid="66626" grpId="0" animBg="1"/>
      <p:bldP spid="66627" grpId="0" animBg="1"/>
      <p:bldP spid="66637" grpId="0"/>
      <p:bldP spid="66638" grpId="0"/>
      <p:bldP spid="66639" grpId="0"/>
      <p:bldP spid="66640" grpId="0"/>
      <p:bldP spid="6664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1" y="30277"/>
            <a:ext cx="6718299" cy="2695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731433"/>
              </p:ext>
            </p:extLst>
          </p:nvPr>
        </p:nvGraphicFramePr>
        <p:xfrm>
          <a:off x="612909" y="2782457"/>
          <a:ext cx="3044691" cy="3319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717006" imgH="2960370" progId="">
                  <p:embed/>
                </p:oleObj>
              </mc:Choice>
              <mc:Fallback>
                <p:oleObj name="Visio" r:id="rId3" imgW="2717006" imgH="2960370" progId="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909" y="2782457"/>
                        <a:ext cx="3044691" cy="3319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85214"/>
            <a:ext cx="3048470" cy="2853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1270860" y="5999442"/>
            <a:ext cx="17287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J</a:t>
            </a:r>
            <a:r>
              <a:rPr lang="en-US" altLang="zh-CN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K-Map</a:t>
            </a: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9839418" y="3139053"/>
            <a:ext cx="17287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  <a:r>
              <a:rPr lang="en-US" altLang="zh-CN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K-Map</a:t>
            </a:r>
          </a:p>
        </p:txBody>
      </p:sp>
      <p:sp>
        <p:nvSpPr>
          <p:cNvPr id="17" name="矩形 16"/>
          <p:cNvSpPr/>
          <p:nvPr/>
        </p:nvSpPr>
        <p:spPr>
          <a:xfrm>
            <a:off x="3989988" y="3314238"/>
            <a:ext cx="78486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J</a:t>
            </a:r>
            <a:r>
              <a:rPr lang="en-US" altLang="zh-CN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A 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=f(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,F</a:t>
            </a:r>
            <a:r>
              <a:rPr lang="en-US" altLang="zh-CN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,x,y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 =</a:t>
            </a:r>
            <a:r>
              <a:rPr lang="el-GR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Σ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(5,7)  +</a:t>
            </a:r>
            <a:r>
              <a:rPr lang="el-GR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Σd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(8,9,10,11,12,13,14,15)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 =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  <a:r>
              <a:rPr lang="en-US" altLang="zh-CN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=f(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,F</a:t>
            </a:r>
            <a:r>
              <a:rPr lang="en-US" altLang="zh-CN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,x,y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=</a:t>
            </a:r>
            <a:r>
              <a:rPr lang="el-GR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Σ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(8,11,12,14) +</a:t>
            </a:r>
            <a:r>
              <a:rPr lang="el-GR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Σd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(0,1,2,3,4,6,7)   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=F</a:t>
            </a:r>
            <a:r>
              <a:rPr lang="en-US" altLang="zh-CN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’xy+x’y’+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51242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3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" y="114298"/>
            <a:ext cx="7006653" cy="2810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4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19400"/>
            <a:ext cx="3074988" cy="28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800" y="2816712"/>
            <a:ext cx="3174400" cy="286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862274" y="5734983"/>
            <a:ext cx="17287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J</a:t>
            </a:r>
            <a:r>
              <a:rPr lang="en-US" altLang="zh-CN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K-Map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426087" y="5734982"/>
            <a:ext cx="17287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  <a:r>
              <a:rPr lang="en-US" altLang="zh-CN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K-Map</a:t>
            </a:r>
          </a:p>
        </p:txBody>
      </p:sp>
      <p:sp>
        <p:nvSpPr>
          <p:cNvPr id="8" name="矩形 7"/>
          <p:cNvSpPr/>
          <p:nvPr/>
        </p:nvSpPr>
        <p:spPr>
          <a:xfrm>
            <a:off x="6629400" y="3334325"/>
            <a:ext cx="54102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J</a:t>
            </a:r>
            <a:r>
              <a:rPr lang="en-US" altLang="zh-CN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=f(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,F</a:t>
            </a:r>
            <a:r>
              <a:rPr lang="en-US" altLang="zh-CN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,x,y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=</a:t>
            </a:r>
            <a:r>
              <a:rPr lang="el-GR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Σ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(2,3) +</a:t>
            </a:r>
            <a:r>
              <a:rPr lang="el-GR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Σd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(4,5,6,7,12,13,14,15) 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=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’x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  <a:r>
              <a:rPr lang="en-US" altLang="zh-CN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=f(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,F</a:t>
            </a:r>
            <a:r>
              <a:rPr lang="en-US" altLang="zh-CN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,x,y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=</a:t>
            </a:r>
            <a:r>
              <a:rPr lang="el-GR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Σ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(12,13) +</a:t>
            </a:r>
            <a:r>
              <a:rPr lang="el-GR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Σd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(0,1,2,3,8,9,10,11)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=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’</a:t>
            </a:r>
          </a:p>
        </p:txBody>
      </p:sp>
      <p:sp>
        <p:nvSpPr>
          <p:cNvPr id="9" name="矩形 8"/>
          <p:cNvSpPr/>
          <p:nvPr/>
        </p:nvSpPr>
        <p:spPr>
          <a:xfrm>
            <a:off x="7924800" y="1691731"/>
            <a:ext cx="358508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l-GR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= f(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,F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,x,y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)=</a:t>
            </a:r>
            <a:r>
              <a:rPr lang="el-GR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Σ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(11)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  =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’xy</a:t>
            </a:r>
            <a:endParaRPr lang="el-GR" altLang="zh-CN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7317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5400" y="444068"/>
            <a:ext cx="9354911" cy="559232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 wrap="square">
            <a:noAutofit/>
          </a:bodyPr>
          <a:lstStyle/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/>
              <a:t>S-R flip-flop used to realize circuit (</a:t>
            </a:r>
            <a:r>
              <a:rPr lang="en-US" altLang="zh-CN" sz="2800" b="1" dirty="0">
                <a:solidFill>
                  <a:srgbClr val="FF0000"/>
                </a:solidFill>
              </a:rPr>
              <a:t>two SR flip-flops</a:t>
            </a:r>
            <a:r>
              <a:rPr lang="en-US" altLang="zh-CN" sz="2800" b="1" dirty="0"/>
              <a:t>)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75FE23C-FEA5-43A8-9F99-1C3D571151FF}"/>
              </a:ext>
            </a:extLst>
          </p:cNvPr>
          <p:cNvGrpSpPr/>
          <p:nvPr/>
        </p:nvGrpSpPr>
        <p:grpSpPr>
          <a:xfrm>
            <a:off x="1312161" y="4417173"/>
            <a:ext cx="2955039" cy="2177303"/>
            <a:chOff x="2386014" y="4340226"/>
            <a:chExt cx="2447925" cy="1979613"/>
          </a:xfrm>
        </p:grpSpPr>
        <p:graphicFrame>
          <p:nvGraphicFramePr>
            <p:cNvPr id="5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5193196"/>
                </p:ext>
              </p:extLst>
            </p:nvPr>
          </p:nvGraphicFramePr>
          <p:xfrm>
            <a:off x="2386014" y="4340226"/>
            <a:ext cx="2447925" cy="1979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2206752" imgH="1785116" progId="">
                    <p:embed/>
                  </p:oleObj>
                </mc:Choice>
                <mc:Fallback>
                  <p:oleObj name="Visio" r:id="rId2" imgW="2206752" imgH="1785116" progId="">
                    <p:embed/>
                    <p:pic>
                      <p:nvPicPr>
                        <p:cNvPr id="0" name="Picture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6014" y="4340226"/>
                          <a:ext cx="2447925" cy="1979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530475" y="5060950"/>
              <a:ext cx="2159000" cy="28733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2530475" y="5348289"/>
              <a:ext cx="2159000" cy="287337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2530475" y="5637214"/>
              <a:ext cx="2159000" cy="287337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2530475" y="5924550"/>
              <a:ext cx="2159000" cy="287338"/>
            </a:xfrm>
            <a:prstGeom prst="rect">
              <a:avLst/>
            </a:prstGeom>
            <a:solidFill>
              <a:srgbClr val="00FF00">
                <a:alpha val="3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29AC07F-36E1-4CA9-A6A7-B125E9D878D6}"/>
              </a:ext>
            </a:extLst>
          </p:cNvPr>
          <p:cNvGrpSpPr/>
          <p:nvPr/>
        </p:nvGrpSpPr>
        <p:grpSpPr>
          <a:xfrm>
            <a:off x="1371600" y="1143001"/>
            <a:ext cx="3133725" cy="3006726"/>
            <a:chOff x="2530475" y="1676401"/>
            <a:chExt cx="1974850" cy="2473325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475" y="1676401"/>
              <a:ext cx="1974850" cy="2473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673351" y="2540001"/>
              <a:ext cx="1584325" cy="144463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673351" y="2900363"/>
              <a:ext cx="1584325" cy="14446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2673351" y="3189288"/>
              <a:ext cx="1584325" cy="144462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2673351" y="3044826"/>
              <a:ext cx="1584325" cy="144463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2673351" y="2684463"/>
              <a:ext cx="1584325" cy="215900"/>
            </a:xfrm>
            <a:prstGeom prst="rect">
              <a:avLst/>
            </a:prstGeom>
            <a:solidFill>
              <a:srgbClr val="00FF00">
                <a:alpha val="3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2673351" y="3332163"/>
              <a:ext cx="1584325" cy="144462"/>
            </a:xfrm>
            <a:prstGeom prst="rect">
              <a:avLst/>
            </a:prstGeom>
            <a:solidFill>
              <a:srgbClr val="00FF00">
                <a:alpha val="30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16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9" y="1583174"/>
            <a:ext cx="515583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7"/>
          <p:cNvPicPr>
            <a:picLocks noChangeAspect="1" noChangeArrowheads="1"/>
          </p:cNvPicPr>
          <p:nvPr/>
        </p:nvPicPr>
        <p:blipFill>
          <a:blip r:embed="rId6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99" y="4373101"/>
            <a:ext cx="5942951" cy="2221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5648326" y="5410200"/>
            <a:ext cx="4867274" cy="985839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4953000" y="1147976"/>
            <a:ext cx="5155835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zh-CN" b="1" dirty="0"/>
              <a:t>Transition Table for state machine M</a:t>
            </a:r>
            <a:r>
              <a:rPr lang="en-US" altLang="zh-CN" b="1" baseline="-25000" dirty="0"/>
              <a:t>1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4552070" y="3837224"/>
            <a:ext cx="7086600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b="1" dirty="0"/>
              <a:t>state machine M</a:t>
            </a:r>
            <a:r>
              <a:rPr lang="en-US" altLang="zh-CN" b="1" baseline="-25000" dirty="0"/>
              <a:t>1 </a:t>
            </a:r>
            <a:r>
              <a:rPr lang="en-US" altLang="zh-CN" b="1" dirty="0"/>
              <a:t>excitation table using S-R flip-flops</a:t>
            </a:r>
          </a:p>
        </p:txBody>
      </p:sp>
    </p:spTree>
    <p:extLst>
      <p:ext uri="{BB962C8B-B14F-4D97-AF65-F5344CB8AC3E}">
        <p14:creationId xmlns:p14="http://schemas.microsoft.com/office/powerpoint/2010/main" val="88220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7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" y="170700"/>
            <a:ext cx="6688137" cy="2499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533678"/>
              </p:ext>
            </p:extLst>
          </p:nvPr>
        </p:nvGraphicFramePr>
        <p:xfrm>
          <a:off x="838200" y="2819400"/>
          <a:ext cx="3074988" cy="3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147774" imgH="3091577" progId="">
                  <p:embed/>
                </p:oleObj>
              </mc:Choice>
              <mc:Fallback>
                <p:oleObj name="Visio" r:id="rId3" imgW="3147774" imgH="3091577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819400"/>
                        <a:ext cx="3074988" cy="3020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364832"/>
              </p:ext>
            </p:extLst>
          </p:nvPr>
        </p:nvGraphicFramePr>
        <p:xfrm>
          <a:off x="8109709" y="162379"/>
          <a:ext cx="3280590" cy="3129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512820" imgH="3351848" progId="">
                  <p:embed/>
                </p:oleObj>
              </mc:Choice>
              <mc:Fallback>
                <p:oleObj name="Visio" r:id="rId5" imgW="3512820" imgH="3351848" progId="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contrast="1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9709" y="162379"/>
                        <a:ext cx="3280590" cy="31292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511300" y="5912542"/>
            <a:ext cx="17287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K-Map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0045294" y="3461017"/>
            <a:ext cx="17287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r>
              <a:rPr lang="en-US" altLang="zh-CN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K-Map</a:t>
            </a:r>
          </a:p>
        </p:txBody>
      </p:sp>
      <p:sp>
        <p:nvSpPr>
          <p:cNvPr id="8" name="矩形 7"/>
          <p:cNvSpPr/>
          <p:nvPr/>
        </p:nvSpPr>
        <p:spPr>
          <a:xfrm>
            <a:off x="4221340" y="3200400"/>
            <a:ext cx="5837059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2800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=f(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,F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,x,y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    =</a:t>
            </a:r>
            <a:r>
              <a:rPr lang="el-GR" altLang="zh-CN" sz="2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Σ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(5,7) +</a:t>
            </a:r>
            <a:r>
              <a:rPr lang="el-GR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Σd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(9,10,13,15) 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    =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endParaRPr lang="en-US" altLang="zh-CN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r>
              <a:rPr lang="en-US" altLang="zh-CN" sz="2800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=f(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,F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,x,y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    =</a:t>
            </a:r>
            <a:r>
              <a:rPr lang="el-GR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Σ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(8,11,12,14) +</a:t>
            </a:r>
            <a:r>
              <a:rPr lang="el-GR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Σd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(0,1,2,3,4,6)  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   =F</a:t>
            </a:r>
            <a:r>
              <a:rPr lang="en-US" altLang="zh-CN" sz="2800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’xy+x’y’+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sz="2800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800" b="1" dirty="0" err="1"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562251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7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76200"/>
            <a:ext cx="7339011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04" y="2732710"/>
            <a:ext cx="3130097" cy="3029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399"/>
            <a:ext cx="2971800" cy="2933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304358" y="5762625"/>
            <a:ext cx="17287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K-Map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9448800" y="3071275"/>
            <a:ext cx="17287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r>
              <a:rPr lang="en-US" altLang="zh-CN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K-Map</a:t>
            </a:r>
          </a:p>
        </p:txBody>
      </p:sp>
      <p:sp>
        <p:nvSpPr>
          <p:cNvPr id="8" name="矩形 7"/>
          <p:cNvSpPr/>
          <p:nvPr/>
        </p:nvSpPr>
        <p:spPr>
          <a:xfrm>
            <a:off x="4146049" y="3302107"/>
            <a:ext cx="4572000" cy="269304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=f(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,F</a:t>
            </a:r>
            <a:r>
              <a:rPr lang="en-US" altLang="zh-CN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,x,y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=</a:t>
            </a:r>
            <a:r>
              <a:rPr lang="el-GR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Σ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(2,3) +</a:t>
            </a:r>
            <a:r>
              <a:rPr lang="el-GR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Σd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(4,5,6,7,14,15) 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=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’x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R</a:t>
            </a:r>
            <a:r>
              <a:rPr lang="en-US" altLang="zh-CN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=f(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,F</a:t>
            </a:r>
            <a:r>
              <a:rPr lang="en-US" altLang="zh-CN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,x,y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=</a:t>
            </a:r>
            <a:r>
              <a:rPr lang="el-GR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Σ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(12,13) +</a:t>
            </a:r>
            <a:r>
              <a:rPr lang="el-GR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Σd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(0,1,8,9,10,11) 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    =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b="1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895038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33600" y="304800"/>
            <a:ext cx="7696200" cy="792162"/>
          </a:xfr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r>
              <a:rPr lang="en-US" altLang="zh-CN" sz="3200" b="1" dirty="0"/>
              <a:t>Excitation Realization Cost</a:t>
            </a:r>
            <a:endParaRPr lang="zh-CN" altLang="en-US" sz="3200" b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6934200" y="2514600"/>
            <a:ext cx="400685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/>
              <a:t>J</a:t>
            </a:r>
            <a:r>
              <a:rPr lang="en-US" altLang="zh-CN" sz="2800" b="1" baseline="-25000" dirty="0"/>
              <a:t>A</a:t>
            </a:r>
            <a:r>
              <a:rPr lang="en-US" altLang="zh-CN" sz="2800" b="1" dirty="0"/>
              <a:t>=</a:t>
            </a:r>
            <a:r>
              <a:rPr lang="en-US" altLang="zh-CN" sz="2800" b="1" dirty="0" err="1">
                <a:cs typeface="Arial" panose="020B0604020202020204" pitchFamily="34" charset="0"/>
              </a:rPr>
              <a:t>F</a:t>
            </a:r>
            <a:r>
              <a:rPr lang="en-US" altLang="zh-CN" sz="2800" b="1" baseline="-25000" dirty="0" err="1">
                <a:cs typeface="Arial" panose="020B0604020202020204" pitchFamily="34" charset="0"/>
              </a:rPr>
              <a:t>B</a:t>
            </a:r>
            <a:r>
              <a:rPr lang="en-US" altLang="zh-CN" sz="2800" b="1" dirty="0" err="1">
                <a:cs typeface="Arial" panose="020B0604020202020204" pitchFamily="34" charset="0"/>
              </a:rPr>
              <a:t>y</a:t>
            </a:r>
            <a:endParaRPr lang="en-US" altLang="zh-CN" sz="2800" b="1" dirty="0"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dirty="0"/>
              <a:t>K</a:t>
            </a:r>
            <a:r>
              <a:rPr lang="en-US" altLang="zh-CN" sz="2800" b="1" baseline="-25000" dirty="0"/>
              <a:t>A</a:t>
            </a:r>
            <a:r>
              <a:rPr lang="en-US" altLang="zh-CN" sz="2800" b="1" dirty="0"/>
              <a:t>=</a:t>
            </a:r>
            <a:r>
              <a:rPr lang="en-US" altLang="zh-CN" sz="2800" b="1" dirty="0">
                <a:cs typeface="Arial" panose="020B0604020202020204" pitchFamily="34" charset="0"/>
              </a:rPr>
              <a:t>F</a:t>
            </a:r>
            <a:r>
              <a:rPr lang="en-US" altLang="zh-CN" sz="2800" b="1" baseline="-25000" dirty="0">
                <a:cs typeface="Arial" panose="020B0604020202020204" pitchFamily="34" charset="0"/>
              </a:rPr>
              <a:t>B</a:t>
            </a:r>
            <a:r>
              <a:rPr lang="en-US" altLang="zh-CN" sz="2800" b="1" dirty="0">
                <a:cs typeface="Arial" panose="020B0604020202020204" pitchFamily="34" charset="0"/>
              </a:rPr>
              <a:t>’xy+x’y’+</a:t>
            </a:r>
            <a:r>
              <a:rPr lang="en-US" altLang="zh-CN" sz="2800" b="1" dirty="0" err="1">
                <a:cs typeface="Arial" panose="020B0604020202020204" pitchFamily="34" charset="0"/>
              </a:rPr>
              <a:t>F</a:t>
            </a:r>
            <a:r>
              <a:rPr lang="en-US" altLang="zh-CN" sz="2800" b="1" baseline="-25000" dirty="0" err="1">
                <a:cs typeface="Arial" panose="020B0604020202020204" pitchFamily="34" charset="0"/>
              </a:rPr>
              <a:t>B</a:t>
            </a:r>
            <a:r>
              <a:rPr lang="en-US" altLang="zh-CN" sz="2800" b="1" dirty="0" err="1">
                <a:cs typeface="Arial" panose="020B0604020202020204" pitchFamily="34" charset="0"/>
              </a:rPr>
              <a:t>y</a:t>
            </a:r>
            <a:r>
              <a:rPr lang="en-US" altLang="zh-CN" sz="2800" b="1" dirty="0">
                <a:cs typeface="Arial" panose="020B0604020202020204" pitchFamily="34" charset="0"/>
              </a:rPr>
              <a:t>’</a:t>
            </a:r>
          </a:p>
          <a:p>
            <a:pPr>
              <a:spcBef>
                <a:spcPct val="50000"/>
              </a:spcBef>
            </a:pPr>
            <a:r>
              <a:rPr lang="en-US" altLang="zh-CN" sz="2800" b="1" dirty="0"/>
              <a:t>J</a:t>
            </a:r>
            <a:r>
              <a:rPr lang="en-US" altLang="zh-CN" sz="2800" b="1" baseline="-25000" dirty="0"/>
              <a:t>B</a:t>
            </a:r>
            <a:r>
              <a:rPr lang="en-US" altLang="zh-CN" sz="2800" b="1" dirty="0"/>
              <a:t>=</a:t>
            </a:r>
            <a:r>
              <a:rPr lang="en-US" altLang="zh-CN" sz="2800" b="1" dirty="0" err="1">
                <a:cs typeface="Arial" panose="020B0604020202020204" pitchFamily="34" charset="0"/>
              </a:rPr>
              <a:t>F</a:t>
            </a:r>
            <a:r>
              <a:rPr lang="en-US" altLang="zh-CN" sz="2800" b="1" baseline="-25000" dirty="0" err="1">
                <a:cs typeface="Arial" panose="020B0604020202020204" pitchFamily="34" charset="0"/>
              </a:rPr>
              <a:t>A</a:t>
            </a:r>
            <a:r>
              <a:rPr lang="en-US" altLang="zh-CN" sz="2800" b="1" dirty="0" err="1">
                <a:cs typeface="Arial" panose="020B0604020202020204" pitchFamily="34" charset="0"/>
              </a:rPr>
              <a:t>’x</a:t>
            </a:r>
            <a:endParaRPr lang="en-US" altLang="zh-CN" sz="2800" b="1" dirty="0"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dirty="0"/>
              <a:t>K</a:t>
            </a:r>
            <a:r>
              <a:rPr lang="en-US" altLang="zh-CN" sz="2800" b="1" baseline="-25000" dirty="0"/>
              <a:t>B</a:t>
            </a:r>
            <a:r>
              <a:rPr lang="en-US" altLang="zh-CN" sz="2800" b="1" dirty="0"/>
              <a:t>=</a:t>
            </a:r>
            <a:r>
              <a:rPr lang="en-US" altLang="zh-CN" sz="2800" b="1" dirty="0" err="1">
                <a:cs typeface="Arial" panose="020B0604020202020204" pitchFamily="34" charset="0"/>
              </a:rPr>
              <a:t>F</a:t>
            </a:r>
            <a:r>
              <a:rPr lang="en-US" altLang="zh-CN" sz="2800" b="1" baseline="-25000" dirty="0" err="1">
                <a:cs typeface="Arial" panose="020B0604020202020204" pitchFamily="34" charset="0"/>
              </a:rPr>
              <a:t>A</a:t>
            </a:r>
            <a:r>
              <a:rPr lang="en-US" altLang="zh-CN" sz="2800" b="1" dirty="0" err="1">
                <a:cs typeface="Arial" panose="020B0604020202020204" pitchFamily="34" charset="0"/>
              </a:rPr>
              <a:t>x</a:t>
            </a:r>
            <a:r>
              <a:rPr lang="en-US" altLang="zh-CN" sz="2800" b="1" dirty="0">
                <a:cs typeface="Arial" panose="020B0604020202020204" pitchFamily="34" charset="0"/>
              </a:rPr>
              <a:t>’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00300" y="1374775"/>
            <a:ext cx="3581400" cy="5013325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2288559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62200" y="274638"/>
            <a:ext cx="7162800" cy="868362"/>
          </a:xfr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r>
              <a:rPr lang="en-US" altLang="zh-CN" sz="3200" b="1" dirty="0"/>
              <a:t>Excitation Realization Cost</a:t>
            </a:r>
            <a:endParaRPr lang="zh-CN" altLang="en-US" sz="3200" b="1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7848600" y="2197893"/>
            <a:ext cx="3733799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/>
              <a:t>S</a:t>
            </a:r>
            <a:r>
              <a:rPr lang="en-US" altLang="zh-CN" sz="2800" b="1" baseline="-25000" dirty="0"/>
              <a:t>A</a:t>
            </a:r>
            <a:r>
              <a:rPr lang="en-US" altLang="zh-CN" sz="2800" b="1" dirty="0"/>
              <a:t>=</a:t>
            </a:r>
            <a:r>
              <a:rPr lang="en-US" altLang="zh-CN" sz="2800" b="1" dirty="0" err="1">
                <a:cs typeface="Arial" panose="020B0604020202020204" pitchFamily="34" charset="0"/>
              </a:rPr>
              <a:t>F</a:t>
            </a:r>
            <a:r>
              <a:rPr lang="en-US" altLang="zh-CN" sz="2800" b="1" baseline="-25000" dirty="0" err="1">
                <a:cs typeface="Arial" panose="020B0604020202020204" pitchFamily="34" charset="0"/>
              </a:rPr>
              <a:t>B</a:t>
            </a:r>
            <a:r>
              <a:rPr lang="en-US" altLang="zh-CN" sz="2800" b="1" dirty="0" err="1">
                <a:cs typeface="Arial" panose="020B0604020202020204" pitchFamily="34" charset="0"/>
              </a:rPr>
              <a:t>y</a:t>
            </a:r>
            <a:endParaRPr lang="en-US" altLang="zh-CN" sz="2800" b="1" dirty="0"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dirty="0"/>
              <a:t>R</a:t>
            </a:r>
            <a:r>
              <a:rPr lang="en-US" altLang="zh-CN" sz="2800" b="1" baseline="-25000" dirty="0"/>
              <a:t>A</a:t>
            </a:r>
            <a:r>
              <a:rPr lang="en-US" altLang="zh-CN" sz="2800" b="1" dirty="0"/>
              <a:t>=</a:t>
            </a:r>
            <a:r>
              <a:rPr lang="en-US" altLang="zh-CN" sz="2800" b="1" dirty="0">
                <a:cs typeface="Arial" panose="020B0604020202020204" pitchFamily="34" charset="0"/>
              </a:rPr>
              <a:t>F</a:t>
            </a:r>
            <a:r>
              <a:rPr lang="en-US" altLang="zh-CN" sz="2800" b="1" baseline="-25000" dirty="0">
                <a:cs typeface="Arial" panose="020B0604020202020204" pitchFamily="34" charset="0"/>
              </a:rPr>
              <a:t>B</a:t>
            </a:r>
            <a:r>
              <a:rPr lang="en-US" altLang="zh-CN" sz="2800" b="1" dirty="0">
                <a:cs typeface="Arial" panose="020B0604020202020204" pitchFamily="34" charset="0"/>
              </a:rPr>
              <a:t>’xy+x’y’+</a:t>
            </a:r>
            <a:r>
              <a:rPr lang="en-US" altLang="zh-CN" sz="2800" b="1" dirty="0" err="1">
                <a:cs typeface="Arial" panose="020B0604020202020204" pitchFamily="34" charset="0"/>
              </a:rPr>
              <a:t>F</a:t>
            </a:r>
            <a:r>
              <a:rPr lang="en-US" altLang="zh-CN" sz="2800" b="1" baseline="-25000" dirty="0" err="1">
                <a:cs typeface="Arial" panose="020B0604020202020204" pitchFamily="34" charset="0"/>
              </a:rPr>
              <a:t>B</a:t>
            </a:r>
            <a:r>
              <a:rPr lang="en-US" altLang="zh-CN" sz="2800" b="1" dirty="0" err="1">
                <a:cs typeface="Arial" panose="020B0604020202020204" pitchFamily="34" charset="0"/>
              </a:rPr>
              <a:t>y</a:t>
            </a:r>
            <a:r>
              <a:rPr lang="en-US" altLang="zh-CN" sz="2800" b="1" dirty="0">
                <a:cs typeface="Arial" panose="020B0604020202020204" pitchFamily="34" charset="0"/>
              </a:rPr>
              <a:t>’</a:t>
            </a:r>
          </a:p>
          <a:p>
            <a:pPr>
              <a:spcBef>
                <a:spcPct val="50000"/>
              </a:spcBef>
            </a:pPr>
            <a:r>
              <a:rPr lang="en-US" altLang="zh-CN" sz="2800" b="1" dirty="0"/>
              <a:t>S</a:t>
            </a:r>
            <a:r>
              <a:rPr lang="en-US" altLang="zh-CN" sz="2800" b="1" baseline="-25000" dirty="0"/>
              <a:t>B</a:t>
            </a:r>
            <a:r>
              <a:rPr lang="en-US" altLang="zh-CN" sz="2800" b="1" dirty="0"/>
              <a:t>=</a:t>
            </a:r>
            <a:r>
              <a:rPr lang="en-US" altLang="zh-CN" sz="2800" b="1" dirty="0" err="1">
                <a:cs typeface="Arial" panose="020B0604020202020204" pitchFamily="34" charset="0"/>
              </a:rPr>
              <a:t>F</a:t>
            </a:r>
            <a:r>
              <a:rPr lang="en-US" altLang="zh-CN" sz="2800" b="1" baseline="-25000" dirty="0" err="1">
                <a:cs typeface="Arial" panose="020B0604020202020204" pitchFamily="34" charset="0"/>
              </a:rPr>
              <a:t>A</a:t>
            </a:r>
            <a:r>
              <a:rPr lang="en-US" altLang="zh-CN" sz="2800" b="1" dirty="0" err="1">
                <a:cs typeface="Arial" panose="020B0604020202020204" pitchFamily="34" charset="0"/>
              </a:rPr>
              <a:t>’x</a:t>
            </a:r>
            <a:endParaRPr lang="en-US" altLang="zh-CN" sz="2800" b="1" dirty="0"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dirty="0"/>
              <a:t>R</a:t>
            </a:r>
            <a:r>
              <a:rPr lang="en-US" altLang="zh-CN" sz="2800" b="1" baseline="-25000" dirty="0"/>
              <a:t>B</a:t>
            </a:r>
            <a:r>
              <a:rPr lang="en-US" altLang="zh-CN" sz="2800" b="1" dirty="0"/>
              <a:t>=</a:t>
            </a:r>
            <a:r>
              <a:rPr lang="en-US" altLang="zh-CN" sz="2800" b="1" dirty="0" err="1">
                <a:cs typeface="Arial" panose="020B0604020202020204" pitchFamily="34" charset="0"/>
              </a:rPr>
              <a:t>F</a:t>
            </a:r>
            <a:r>
              <a:rPr lang="en-US" altLang="zh-CN" sz="2800" b="1" baseline="-25000" dirty="0" err="1">
                <a:cs typeface="Arial" panose="020B0604020202020204" pitchFamily="34" charset="0"/>
              </a:rPr>
              <a:t>A</a:t>
            </a:r>
            <a:r>
              <a:rPr lang="en-US" altLang="zh-CN" sz="2800" b="1" dirty="0" err="1">
                <a:cs typeface="Arial" panose="020B0604020202020204" pitchFamily="34" charset="0"/>
              </a:rPr>
              <a:t>x</a:t>
            </a:r>
            <a:r>
              <a:rPr lang="en-US" altLang="zh-CN" sz="2800" b="1" dirty="0">
                <a:cs typeface="Arial" panose="020B0604020202020204" pitchFamily="34" charset="0"/>
              </a:rPr>
              <a:t>’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432303"/>
            <a:ext cx="6801878" cy="4466469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94560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0" y="274639"/>
            <a:ext cx="7467600" cy="792162"/>
          </a:xfr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r>
              <a:rPr lang="en-US" altLang="zh-CN" sz="3200" b="1" dirty="0"/>
              <a:t>Excitation Realization Cost</a:t>
            </a:r>
            <a:endParaRPr lang="zh-CN" altLang="en-US" sz="3200" b="1" dirty="0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676400" y="5791198"/>
            <a:ext cx="9296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/>
              <a:t>D</a:t>
            </a:r>
            <a:r>
              <a:rPr lang="en-US" altLang="zh-CN" sz="2800" b="1" baseline="-25000" dirty="0"/>
              <a:t>A</a:t>
            </a:r>
            <a:r>
              <a:rPr lang="en-US" altLang="zh-CN" sz="2800" b="1" dirty="0"/>
              <a:t>=</a:t>
            </a:r>
            <a:r>
              <a:rPr lang="en-US" altLang="zh-CN" sz="2800" b="1" dirty="0">
                <a:cs typeface="Arial" panose="020B0604020202020204" pitchFamily="34" charset="0"/>
              </a:rPr>
              <a:t>F</a:t>
            </a:r>
            <a:r>
              <a:rPr lang="en-US" altLang="zh-CN" sz="2800" b="1" baseline="-25000" dirty="0">
                <a:cs typeface="Arial" panose="020B0604020202020204" pitchFamily="34" charset="0"/>
              </a:rPr>
              <a:t>A</a:t>
            </a:r>
            <a:r>
              <a:rPr lang="en-US" altLang="zh-CN" sz="2800" b="1" dirty="0">
                <a:cs typeface="Arial" panose="020B0604020202020204" pitchFamily="34" charset="0"/>
              </a:rPr>
              <a:t>F</a:t>
            </a:r>
            <a:r>
              <a:rPr lang="en-US" altLang="zh-CN" sz="2800" b="1" baseline="-25000" dirty="0">
                <a:cs typeface="Arial" panose="020B0604020202020204" pitchFamily="34" charset="0"/>
              </a:rPr>
              <a:t>B</a:t>
            </a:r>
            <a:r>
              <a:rPr lang="en-US" altLang="zh-CN" sz="2800" b="1" dirty="0">
                <a:cs typeface="Arial" panose="020B0604020202020204" pitchFamily="34" charset="0"/>
              </a:rPr>
              <a:t>’</a:t>
            </a:r>
            <a:r>
              <a:rPr lang="en-US" altLang="zh-CN" sz="2800" b="1" dirty="0" err="1">
                <a:cs typeface="Arial" panose="020B0604020202020204" pitchFamily="34" charset="0"/>
              </a:rPr>
              <a:t>xy</a:t>
            </a:r>
            <a:r>
              <a:rPr lang="en-US" altLang="zh-CN" sz="2800" b="1" dirty="0">
                <a:cs typeface="Arial" panose="020B0604020202020204" pitchFamily="34" charset="0"/>
              </a:rPr>
              <a:t>’+</a:t>
            </a:r>
            <a:r>
              <a:rPr lang="en-US" altLang="zh-CN" sz="2800" b="1" dirty="0" err="1">
                <a:cs typeface="Arial" panose="020B0604020202020204" pitchFamily="34" charset="0"/>
              </a:rPr>
              <a:t>F</a:t>
            </a:r>
            <a:r>
              <a:rPr lang="en-US" altLang="zh-CN" sz="2800" b="1" baseline="-25000" dirty="0" err="1">
                <a:cs typeface="Arial" panose="020B0604020202020204" pitchFamily="34" charset="0"/>
              </a:rPr>
              <a:t>A</a:t>
            </a:r>
            <a:r>
              <a:rPr lang="en-US" altLang="zh-CN" sz="2800" b="1" dirty="0" err="1">
                <a:cs typeface="Arial" panose="020B0604020202020204" pitchFamily="34" charset="0"/>
              </a:rPr>
              <a:t>x’y+F</a:t>
            </a:r>
            <a:r>
              <a:rPr lang="en-US" altLang="zh-CN" sz="2800" b="1" baseline="-25000" dirty="0" err="1">
                <a:cs typeface="Arial" panose="020B0604020202020204" pitchFamily="34" charset="0"/>
              </a:rPr>
              <a:t>b</a:t>
            </a:r>
            <a:r>
              <a:rPr lang="en-US" altLang="zh-CN" sz="2800" b="1" dirty="0" err="1">
                <a:cs typeface="Arial" panose="020B0604020202020204" pitchFamily="34" charset="0"/>
              </a:rPr>
              <a:t>y</a:t>
            </a:r>
            <a:r>
              <a:rPr lang="en-US" altLang="zh-CN" sz="2800" b="1" dirty="0">
                <a:cs typeface="Arial" panose="020B0604020202020204" pitchFamily="34" charset="0"/>
              </a:rPr>
              <a:t>                   </a:t>
            </a:r>
            <a:r>
              <a:rPr lang="en-US" altLang="zh-CN" sz="2800" b="1" dirty="0"/>
              <a:t>D</a:t>
            </a:r>
            <a:r>
              <a:rPr lang="en-US" altLang="zh-CN" sz="2800" b="1" baseline="-25000" dirty="0"/>
              <a:t>B</a:t>
            </a:r>
            <a:r>
              <a:rPr lang="en-US" altLang="zh-CN" sz="2800" b="1" dirty="0"/>
              <a:t>=</a:t>
            </a:r>
            <a:r>
              <a:rPr lang="en-US" altLang="zh-CN" sz="2800" b="1" dirty="0" err="1">
                <a:cs typeface="Arial" panose="020B0604020202020204" pitchFamily="34" charset="0"/>
              </a:rPr>
              <a:t>F</a:t>
            </a:r>
            <a:r>
              <a:rPr lang="en-US" altLang="zh-CN" sz="2800" b="1" baseline="-25000" dirty="0" err="1">
                <a:cs typeface="Arial" panose="020B0604020202020204" pitchFamily="34" charset="0"/>
              </a:rPr>
              <a:t>A</a:t>
            </a:r>
            <a:r>
              <a:rPr lang="en-US" altLang="zh-CN" sz="2800" b="1" dirty="0" err="1">
                <a:cs typeface="Arial" panose="020B0604020202020204" pitchFamily="34" charset="0"/>
              </a:rPr>
              <a:t>’F</a:t>
            </a:r>
            <a:r>
              <a:rPr lang="en-US" altLang="zh-CN" sz="2800" b="1" baseline="-25000" dirty="0" err="1">
                <a:cs typeface="Arial" panose="020B0604020202020204" pitchFamily="34" charset="0"/>
              </a:rPr>
              <a:t>B</a:t>
            </a:r>
            <a:r>
              <a:rPr lang="en-US" altLang="zh-CN" sz="2800" b="1" dirty="0" err="1">
                <a:cs typeface="Arial" panose="020B0604020202020204" pitchFamily="34" charset="0"/>
              </a:rPr>
              <a:t>+F</a:t>
            </a:r>
            <a:r>
              <a:rPr lang="en-US" altLang="zh-CN" sz="2800" b="1" baseline="-25000" dirty="0" err="1">
                <a:cs typeface="Arial" panose="020B0604020202020204" pitchFamily="34" charset="0"/>
              </a:rPr>
              <a:t>A</a:t>
            </a:r>
            <a:r>
              <a:rPr lang="en-US" altLang="zh-CN" sz="2800" b="1" dirty="0" err="1">
                <a:cs typeface="Arial" panose="020B0604020202020204" pitchFamily="34" charset="0"/>
              </a:rPr>
              <a:t>’x+F</a:t>
            </a:r>
            <a:r>
              <a:rPr lang="en-US" altLang="zh-CN" sz="2800" b="1" baseline="-25000" dirty="0" err="1">
                <a:cs typeface="Arial" panose="020B0604020202020204" pitchFamily="34" charset="0"/>
              </a:rPr>
              <a:t>B</a:t>
            </a:r>
            <a:r>
              <a:rPr lang="en-US" altLang="zh-CN" sz="2800" b="1" dirty="0" err="1">
                <a:cs typeface="Arial" panose="020B0604020202020204" pitchFamily="34" charset="0"/>
              </a:rPr>
              <a:t>x</a:t>
            </a:r>
            <a:endParaRPr lang="el-GR" altLang="zh-CN" sz="2800" b="1" dirty="0">
              <a:cs typeface="Arial" panose="020B0604020202020204" pitchFamily="34" charset="0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1335500"/>
            <a:ext cx="9448800" cy="4186999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1248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C0546778-FA38-448C-BF7D-976552C9E80C}"/>
              </a:ext>
            </a:extLst>
          </p:cNvPr>
          <p:cNvGrpSpPr/>
          <p:nvPr/>
        </p:nvGrpSpPr>
        <p:grpSpPr>
          <a:xfrm>
            <a:off x="381000" y="304800"/>
            <a:ext cx="10591800" cy="5737227"/>
            <a:chOff x="1981200" y="1371601"/>
            <a:chExt cx="6838951" cy="4746625"/>
          </a:xfrm>
        </p:grpSpPr>
        <p:pic>
          <p:nvPicPr>
            <p:cNvPr id="3" name="Picture 6"/>
            <p:cNvPicPr>
              <a:picLocks noChangeAspect="1" noChangeArrowheads="1"/>
            </p:cNvPicPr>
            <p:nvPr/>
          </p:nvPicPr>
          <p:blipFill>
            <a:blip r:embed="rId3" cstate="print">
              <a:lum contras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81201" y="1371601"/>
              <a:ext cx="6767513" cy="4746625"/>
            </a:xfrm>
            <a:prstGeom prst="rect">
              <a:avLst/>
            </a:prstGeom>
            <a:noFill/>
            <a:ln/>
          </p:spPr>
        </p:pic>
        <p:sp>
          <p:nvSpPr>
            <p:cNvPr id="4" name="Text Box 8"/>
            <p:cNvSpPr txBox="1">
              <a:spLocks noChangeArrowheads="1"/>
            </p:cNvSpPr>
            <p:nvPr/>
          </p:nvSpPr>
          <p:spPr bwMode="auto">
            <a:xfrm>
              <a:off x="1981200" y="2651125"/>
              <a:ext cx="287338" cy="4616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/>
                <a:t>X</a:t>
              </a:r>
            </a:p>
          </p:txBody>
        </p:sp>
        <p:sp>
          <p:nvSpPr>
            <p:cNvPr id="5" name="Text Box 9"/>
            <p:cNvSpPr txBox="1">
              <a:spLocks noChangeArrowheads="1"/>
            </p:cNvSpPr>
            <p:nvPr/>
          </p:nvSpPr>
          <p:spPr bwMode="auto">
            <a:xfrm>
              <a:off x="1981200" y="3603625"/>
              <a:ext cx="287338" cy="4616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/>
                <a:t>Y</a:t>
              </a:r>
            </a:p>
          </p:txBody>
        </p:sp>
        <p:sp>
          <p:nvSpPr>
            <p:cNvPr id="6" name="Text Box 10"/>
            <p:cNvSpPr txBox="1">
              <a:spLocks noChangeArrowheads="1"/>
            </p:cNvSpPr>
            <p:nvPr/>
          </p:nvSpPr>
          <p:spPr bwMode="auto">
            <a:xfrm>
              <a:off x="8532814" y="4017962"/>
              <a:ext cx="287337" cy="4616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/>
                <a:t>Z</a:t>
              </a:r>
            </a:p>
          </p:txBody>
        </p:sp>
      </p:grp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9555919" y="5638800"/>
            <a:ext cx="19437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l-GR" altLang="zh-CN" sz="2800" b="1" dirty="0"/>
              <a:t>Z</a:t>
            </a:r>
            <a:r>
              <a:rPr lang="en-US" altLang="zh-CN" sz="2800" b="1" dirty="0"/>
              <a:t>= </a:t>
            </a:r>
            <a:r>
              <a:rPr lang="en-US" altLang="zh-CN" sz="2800" b="1" dirty="0" err="1"/>
              <a:t>F</a:t>
            </a:r>
            <a:r>
              <a:rPr lang="en-US" altLang="zh-CN" sz="2800" b="1" baseline="-25000" dirty="0" err="1"/>
              <a:t>A</a:t>
            </a:r>
            <a:r>
              <a:rPr lang="en-US" altLang="zh-CN" sz="2800" b="1" dirty="0" err="1"/>
              <a:t>F</a:t>
            </a:r>
            <a:r>
              <a:rPr lang="en-US" altLang="zh-CN" sz="2800" b="1" baseline="-25000" dirty="0" err="1"/>
              <a:t>B</a:t>
            </a:r>
            <a:r>
              <a:rPr lang="en-US" altLang="zh-CN" sz="2800" b="1" dirty="0" err="1"/>
              <a:t>’xy</a:t>
            </a:r>
            <a:endParaRPr lang="el-GR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3065042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24200" y="2362200"/>
            <a:ext cx="62484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sz="3200" b="1" dirty="0"/>
              <a:t>Sequential Circuits’ Analysis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20834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65" y="3649080"/>
            <a:ext cx="4152714" cy="246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2286000" y="1295400"/>
            <a:ext cx="7543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647700" y="1412369"/>
            <a:ext cx="10896600" cy="1815882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In an asynchronous counter,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the clock is applied only to the first stage</a:t>
            </a:r>
            <a:r>
              <a:rPr lang="en-US" altLang="zh-CN" sz="2800" b="1" dirty="0">
                <a:ea typeface="宋体" panose="02010600030101010101" pitchFamily="2" charset="-122"/>
              </a:rPr>
              <a:t>. Subsequent stages derive the clock from the previous stage. </a:t>
            </a:r>
          </a:p>
          <a:p>
            <a:pPr marL="457200" indent="-457200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The three-bit asynchronous counter shown is typical. It uses J-K flip-flops in the toggle mode. </a:t>
            </a:r>
          </a:p>
        </p:txBody>
      </p:sp>
      <p:sp>
        <p:nvSpPr>
          <p:cNvPr id="12295" name="Rectangle 10"/>
          <p:cNvSpPr>
            <a:spLocks noChangeArrowheads="1"/>
          </p:cNvSpPr>
          <p:nvPr/>
        </p:nvSpPr>
        <p:spPr bwMode="auto">
          <a:xfrm>
            <a:off x="1653955" y="416432"/>
            <a:ext cx="9106339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Three bit Asynchronous Counter(</a:t>
            </a:r>
            <a:r>
              <a:rPr lang="zh-CN" altLang="en-US" sz="3200" b="1" dirty="0">
                <a:solidFill>
                  <a:srgbClr val="FFFF99"/>
                </a:solidFill>
                <a:ea typeface="宋体" panose="02010600030101010101" pitchFamily="2" charset="-122"/>
              </a:rPr>
              <a:t>三位异步计数器</a:t>
            </a:r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)</a:t>
            </a:r>
          </a:p>
        </p:txBody>
      </p:sp>
      <p:grpSp>
        <p:nvGrpSpPr>
          <p:cNvPr id="12297" name="Group 35"/>
          <p:cNvGrpSpPr>
            <a:grpSpLocks/>
          </p:cNvGrpSpPr>
          <p:nvPr/>
        </p:nvGrpSpPr>
        <p:grpSpPr bwMode="auto">
          <a:xfrm>
            <a:off x="5273894" y="3813888"/>
            <a:ext cx="6248181" cy="2185836"/>
            <a:chOff x="1296" y="2477"/>
            <a:chExt cx="3456" cy="974"/>
          </a:xfrm>
        </p:grpSpPr>
        <p:graphicFrame>
          <p:nvGraphicFramePr>
            <p:cNvPr id="12301" name="Object 12"/>
            <p:cNvGraphicFramePr>
              <a:graphicFrameLocks noChangeAspect="1"/>
            </p:cNvGraphicFramePr>
            <p:nvPr/>
          </p:nvGraphicFramePr>
          <p:xfrm>
            <a:off x="1584" y="2496"/>
            <a:ext cx="2844" cy="9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5" imgW="3293640" imgH="1091520" progId="">
                    <p:embed/>
                  </p:oleObj>
                </mc:Choice>
                <mc:Fallback>
                  <p:oleObj name="CorelDRAW" r:id="rId5" imgW="3293640" imgH="1091520" progId="">
                    <p:embed/>
                    <p:pic>
                      <p:nvPicPr>
                        <p:cNvPr id="0" name="Picture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2496"/>
                          <a:ext cx="2844" cy="9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2" name="Rectangle 14"/>
            <p:cNvSpPr>
              <a:spLocks noChangeArrowheads="1"/>
            </p:cNvSpPr>
            <p:nvPr/>
          </p:nvSpPr>
          <p:spPr bwMode="auto">
            <a:xfrm>
              <a:off x="1357" y="2992"/>
              <a:ext cx="18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CLK</a:t>
              </a:r>
              <a:endParaRPr lang="en-US" altLang="zh-CN" sz="1200">
                <a:ea typeface="宋体" panose="02010600030101010101" pitchFamily="2" charset="-122"/>
              </a:endParaRPr>
            </a:p>
          </p:txBody>
        </p:sp>
        <p:sp>
          <p:nvSpPr>
            <p:cNvPr id="12303" name="Rectangle 15"/>
            <p:cNvSpPr>
              <a:spLocks noChangeArrowheads="1"/>
            </p:cNvSpPr>
            <p:nvPr/>
          </p:nvSpPr>
          <p:spPr bwMode="auto">
            <a:xfrm>
              <a:off x="1940" y="3216"/>
              <a:ext cx="9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12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2304" name="Rectangle 16"/>
            <p:cNvSpPr>
              <a:spLocks noChangeArrowheads="1"/>
            </p:cNvSpPr>
            <p:nvPr/>
          </p:nvSpPr>
          <p:spPr bwMode="auto">
            <a:xfrm>
              <a:off x="1964" y="2744"/>
              <a:ext cx="7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12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grpSp>
          <p:nvGrpSpPr>
            <p:cNvPr id="12305" name="Group 33"/>
            <p:cNvGrpSpPr>
              <a:grpSpLocks/>
            </p:cNvGrpSpPr>
            <p:nvPr/>
          </p:nvGrpSpPr>
          <p:grpSpPr bwMode="auto">
            <a:xfrm>
              <a:off x="2304" y="3120"/>
              <a:ext cx="240" cy="173"/>
              <a:chOff x="2304" y="3120"/>
              <a:chExt cx="240" cy="173"/>
            </a:xfrm>
          </p:grpSpPr>
          <p:sp>
            <p:nvSpPr>
              <p:cNvPr id="12320" name="Text Box 18"/>
              <p:cNvSpPr txBox="1">
                <a:spLocks noChangeArrowheads="1"/>
              </p:cNvSpPr>
              <p:nvPr/>
            </p:nvSpPr>
            <p:spPr bwMode="auto">
              <a:xfrm>
                <a:off x="2304" y="3120"/>
                <a:ext cx="24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200" i="1">
                    <a:solidFill>
                      <a:srgbClr val="FF0000"/>
                    </a:solidFill>
                    <a:ea typeface="宋体" panose="02010600030101010101" pitchFamily="2" charset="-122"/>
                  </a:rPr>
                  <a:t>Q</a:t>
                </a:r>
                <a:r>
                  <a:rPr lang="en-US" altLang="zh-CN" sz="1200" baseline="-25000">
                    <a:solidFill>
                      <a:srgbClr val="FF0000"/>
                    </a:solidFill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12321" name="Line 19"/>
              <p:cNvSpPr>
                <a:spLocks noChangeShapeType="1"/>
              </p:cNvSpPr>
              <p:nvPr/>
            </p:nvSpPr>
            <p:spPr bwMode="auto">
              <a:xfrm>
                <a:off x="2374" y="3156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306" name="Text Box 20"/>
            <p:cNvSpPr txBox="1">
              <a:spLocks noChangeArrowheads="1"/>
            </p:cNvSpPr>
            <p:nvPr/>
          </p:nvSpPr>
          <p:spPr bwMode="auto">
            <a:xfrm>
              <a:off x="2400" y="2688"/>
              <a:ext cx="33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2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2307" name="Rectangle 21"/>
            <p:cNvSpPr>
              <a:spLocks noChangeArrowheads="1"/>
            </p:cNvSpPr>
            <p:nvPr/>
          </p:nvSpPr>
          <p:spPr bwMode="auto">
            <a:xfrm>
              <a:off x="2047" y="2992"/>
              <a:ext cx="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1200">
                <a:ea typeface="宋体" panose="02010600030101010101" pitchFamily="2" charset="-122"/>
              </a:endParaRPr>
            </a:p>
          </p:txBody>
        </p:sp>
        <p:sp>
          <p:nvSpPr>
            <p:cNvPr id="12308" name="Rectangle 22"/>
            <p:cNvSpPr>
              <a:spLocks noChangeArrowheads="1"/>
            </p:cNvSpPr>
            <p:nvPr/>
          </p:nvSpPr>
          <p:spPr bwMode="auto">
            <a:xfrm>
              <a:off x="3039" y="2992"/>
              <a:ext cx="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1200">
                <a:ea typeface="宋体" panose="02010600030101010101" pitchFamily="2" charset="-122"/>
              </a:endParaRPr>
            </a:p>
          </p:txBody>
        </p:sp>
        <p:sp>
          <p:nvSpPr>
            <p:cNvPr id="12309" name="Rectangle 23"/>
            <p:cNvSpPr>
              <a:spLocks noChangeArrowheads="1"/>
            </p:cNvSpPr>
            <p:nvPr/>
          </p:nvSpPr>
          <p:spPr bwMode="auto">
            <a:xfrm>
              <a:off x="4044" y="2992"/>
              <a:ext cx="6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1200">
                <a:ea typeface="宋体" panose="02010600030101010101" pitchFamily="2" charset="-122"/>
              </a:endParaRPr>
            </a:p>
          </p:txBody>
        </p:sp>
        <p:sp>
          <p:nvSpPr>
            <p:cNvPr id="12310" name="Rectangle 24"/>
            <p:cNvSpPr>
              <a:spLocks noChangeArrowheads="1"/>
            </p:cNvSpPr>
            <p:nvPr/>
          </p:nvSpPr>
          <p:spPr bwMode="auto">
            <a:xfrm>
              <a:off x="2949" y="2744"/>
              <a:ext cx="7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12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2311" name="Rectangle 25"/>
            <p:cNvSpPr>
              <a:spLocks noChangeArrowheads="1"/>
            </p:cNvSpPr>
            <p:nvPr/>
          </p:nvSpPr>
          <p:spPr bwMode="auto">
            <a:xfrm>
              <a:off x="3957" y="2744"/>
              <a:ext cx="7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12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2312" name="Rectangle 26"/>
            <p:cNvSpPr>
              <a:spLocks noChangeArrowheads="1"/>
            </p:cNvSpPr>
            <p:nvPr/>
          </p:nvSpPr>
          <p:spPr bwMode="auto">
            <a:xfrm>
              <a:off x="2948" y="3216"/>
              <a:ext cx="9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12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2313" name="Rectangle 27"/>
            <p:cNvSpPr>
              <a:spLocks noChangeArrowheads="1"/>
            </p:cNvSpPr>
            <p:nvPr/>
          </p:nvSpPr>
          <p:spPr bwMode="auto">
            <a:xfrm>
              <a:off x="3956" y="3216"/>
              <a:ext cx="9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12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2314" name="Text Box 28"/>
            <p:cNvSpPr txBox="1">
              <a:spLocks noChangeArrowheads="1"/>
            </p:cNvSpPr>
            <p:nvPr/>
          </p:nvSpPr>
          <p:spPr bwMode="auto">
            <a:xfrm>
              <a:off x="3386" y="2688"/>
              <a:ext cx="33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2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2315" name="Text Box 29"/>
            <p:cNvSpPr txBox="1">
              <a:spLocks noChangeArrowheads="1"/>
            </p:cNvSpPr>
            <p:nvPr/>
          </p:nvSpPr>
          <p:spPr bwMode="auto">
            <a:xfrm>
              <a:off x="4416" y="2688"/>
              <a:ext cx="33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2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grpSp>
          <p:nvGrpSpPr>
            <p:cNvPr id="12316" name="Group 32"/>
            <p:cNvGrpSpPr>
              <a:grpSpLocks/>
            </p:cNvGrpSpPr>
            <p:nvPr/>
          </p:nvGrpSpPr>
          <p:grpSpPr bwMode="auto">
            <a:xfrm>
              <a:off x="3264" y="3120"/>
              <a:ext cx="240" cy="173"/>
              <a:chOff x="3264" y="3120"/>
              <a:chExt cx="240" cy="173"/>
            </a:xfrm>
          </p:grpSpPr>
          <p:sp>
            <p:nvSpPr>
              <p:cNvPr id="12318" name="Text Box 30"/>
              <p:cNvSpPr txBox="1">
                <a:spLocks noChangeArrowheads="1"/>
              </p:cNvSpPr>
              <p:nvPr/>
            </p:nvSpPr>
            <p:spPr bwMode="auto">
              <a:xfrm>
                <a:off x="3264" y="3120"/>
                <a:ext cx="24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200" i="1">
                    <a:solidFill>
                      <a:srgbClr val="FF0000"/>
                    </a:solidFill>
                    <a:ea typeface="宋体" panose="02010600030101010101" pitchFamily="2" charset="-122"/>
                  </a:rPr>
                  <a:t>Q</a:t>
                </a:r>
                <a:r>
                  <a:rPr lang="en-US" altLang="zh-CN" sz="1200" baseline="-25000">
                    <a:solidFill>
                      <a:srgbClr val="FF0000"/>
                    </a:solidFill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12319" name="Line 31"/>
              <p:cNvSpPr>
                <a:spLocks noChangeShapeType="1"/>
              </p:cNvSpPr>
              <p:nvPr/>
            </p:nvSpPr>
            <p:spPr bwMode="auto">
              <a:xfrm>
                <a:off x="3334" y="3156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317" name="Rectangle 34"/>
            <p:cNvSpPr>
              <a:spLocks noChangeArrowheads="1"/>
            </p:cNvSpPr>
            <p:nvPr/>
          </p:nvSpPr>
          <p:spPr bwMode="auto">
            <a:xfrm>
              <a:off x="1296" y="2477"/>
              <a:ext cx="24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12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HIGH</a:t>
              </a:r>
              <a:endParaRPr lang="en-US" altLang="zh-CN" sz="1200">
                <a:ea typeface="宋体" panose="02010600030101010101" pitchFamily="2" charset="-122"/>
              </a:endParaRPr>
            </a:p>
          </p:txBody>
        </p:sp>
      </p:grpSp>
      <p:sp>
        <p:nvSpPr>
          <p:cNvPr id="2" name="椭圆 1"/>
          <p:cNvSpPr>
            <a:spLocks noChangeArrowheads="1"/>
          </p:cNvSpPr>
          <p:nvPr/>
        </p:nvSpPr>
        <p:spPr bwMode="auto">
          <a:xfrm>
            <a:off x="5953673" y="4190999"/>
            <a:ext cx="788619" cy="1745757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>
            <a:spLocks noChangeArrowheads="1"/>
          </p:cNvSpPr>
          <p:nvPr/>
        </p:nvSpPr>
        <p:spPr bwMode="auto">
          <a:xfrm>
            <a:off x="6739494" y="4673410"/>
            <a:ext cx="1892615" cy="127019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2600" y="365127"/>
            <a:ext cx="8839200" cy="701674"/>
          </a:xfrm>
          <a:solidFill>
            <a:srgbClr val="FFFF00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r>
              <a:rPr lang="en-US" altLang="zh-CN" sz="3200" b="1" dirty="0"/>
              <a:t>Synchronous Sequential Circuit Analysis</a:t>
            </a:r>
            <a:endParaRPr lang="zh-CN" altLang="en-US" sz="3200" b="1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990600" y="1371600"/>
            <a:ext cx="10210800" cy="5257799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zh-CN" sz="2800" b="1" dirty="0"/>
              <a:t>1.</a:t>
            </a:r>
            <a:r>
              <a:rPr lang="zh-CN" altLang="en-US" sz="2800" b="1" dirty="0"/>
              <a:t>确定系统变量：输入变量、状态变量以及输出变量；</a:t>
            </a:r>
          </a:p>
          <a:p>
            <a:pPr>
              <a:spcBef>
                <a:spcPts val="1200"/>
              </a:spcBef>
            </a:pPr>
            <a:r>
              <a:rPr lang="en-US" altLang="zh-CN" sz="2800" b="1" dirty="0"/>
              <a:t>2.</a:t>
            </a:r>
            <a:r>
              <a:rPr lang="zh-CN" altLang="en-US" sz="2800" b="1" dirty="0"/>
              <a:t>确定触发器类型，写出特征方程；</a:t>
            </a:r>
          </a:p>
          <a:p>
            <a:pPr>
              <a:spcBef>
                <a:spcPts val="1200"/>
              </a:spcBef>
            </a:pPr>
            <a:r>
              <a:rPr lang="en-US" altLang="zh-CN" sz="2800" b="1" dirty="0"/>
              <a:t>3.</a:t>
            </a:r>
            <a:r>
              <a:rPr lang="zh-CN" altLang="en-US" sz="2800" b="1" dirty="0"/>
              <a:t>写出激励方程；</a:t>
            </a:r>
          </a:p>
          <a:p>
            <a:pPr>
              <a:spcBef>
                <a:spcPts val="1200"/>
              </a:spcBef>
            </a:pPr>
            <a:r>
              <a:rPr lang="en-US" altLang="zh-CN" sz="2800" b="1" dirty="0"/>
              <a:t>4.</a:t>
            </a:r>
            <a:r>
              <a:rPr lang="zh-CN" altLang="en-US" sz="2800" b="1" dirty="0"/>
              <a:t>写出次态方程；</a:t>
            </a:r>
          </a:p>
          <a:p>
            <a:pPr>
              <a:spcBef>
                <a:spcPts val="1200"/>
              </a:spcBef>
            </a:pPr>
            <a:r>
              <a:rPr lang="en-US" altLang="zh-CN" sz="2800" b="1" dirty="0"/>
              <a:t>5.</a:t>
            </a:r>
            <a:r>
              <a:rPr lang="zh-CN" altLang="en-US" sz="2800" b="1" dirty="0"/>
              <a:t>写出输出方程；</a:t>
            </a:r>
          </a:p>
          <a:p>
            <a:pPr>
              <a:spcBef>
                <a:spcPts val="1200"/>
              </a:spcBef>
            </a:pPr>
            <a:r>
              <a:rPr lang="en-US" altLang="zh-CN" sz="2800" b="1" dirty="0"/>
              <a:t>6.</a:t>
            </a:r>
            <a:r>
              <a:rPr lang="zh-CN" altLang="en-US" sz="2800" b="1" dirty="0"/>
              <a:t>构造转换表；</a:t>
            </a:r>
          </a:p>
          <a:p>
            <a:pPr>
              <a:spcBef>
                <a:spcPts val="1200"/>
              </a:spcBef>
            </a:pPr>
            <a:r>
              <a:rPr lang="en-US" altLang="zh-CN" sz="2800" b="1" dirty="0"/>
              <a:t>7.</a:t>
            </a:r>
            <a:r>
              <a:rPr lang="zh-CN" altLang="en-US" sz="2800" b="1" dirty="0"/>
              <a:t>为每个状态分配相应符号，构造状态图或状态表；</a:t>
            </a:r>
          </a:p>
          <a:p>
            <a:pPr>
              <a:spcBef>
                <a:spcPts val="1200"/>
              </a:spcBef>
            </a:pPr>
            <a:r>
              <a:rPr lang="en-US" altLang="zh-CN" sz="2800" b="1" dirty="0"/>
              <a:t>8.</a:t>
            </a:r>
            <a:r>
              <a:rPr lang="zh-CN" altLang="en-US" sz="2800" b="1" dirty="0"/>
              <a:t>画出时序图（波形图）；</a:t>
            </a:r>
          </a:p>
          <a:p>
            <a:pPr>
              <a:spcBef>
                <a:spcPts val="1200"/>
              </a:spcBef>
            </a:pPr>
            <a:r>
              <a:rPr lang="en-US" altLang="zh-CN" sz="2800" b="1" dirty="0"/>
              <a:t>9.</a:t>
            </a:r>
            <a:r>
              <a:rPr lang="zh-CN" altLang="en-US" sz="2800" b="1" dirty="0"/>
              <a:t>功能分析。</a:t>
            </a:r>
          </a:p>
        </p:txBody>
      </p:sp>
    </p:spTree>
    <p:extLst>
      <p:ext uri="{BB962C8B-B14F-4D97-AF65-F5344CB8AC3E}">
        <p14:creationId xmlns:p14="http://schemas.microsoft.com/office/powerpoint/2010/main" val="1476496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533400"/>
            <a:ext cx="4533900" cy="715962"/>
          </a:xfrm>
          <a:solidFill>
            <a:srgbClr val="FFFF00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r>
              <a:rPr lang="en-US" altLang="zh-CN" sz="3200" b="1" dirty="0"/>
              <a:t>Analysis Examples</a:t>
            </a:r>
            <a:endParaRPr lang="zh-CN" altLang="en-US" sz="3200" b="1" dirty="0"/>
          </a:p>
        </p:txBody>
      </p:sp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480950"/>
              </p:ext>
            </p:extLst>
          </p:nvPr>
        </p:nvGraphicFramePr>
        <p:xfrm>
          <a:off x="6024563" y="304800"/>
          <a:ext cx="5226614" cy="6148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360295" imgH="3045619" progId="">
                  <p:embed/>
                </p:oleObj>
              </mc:Choice>
              <mc:Fallback>
                <p:oleObj name="Visio" r:id="rId3" imgW="2360295" imgH="3045619" progId="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4563" y="304800"/>
                        <a:ext cx="5226614" cy="614838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838200" y="1947873"/>
            <a:ext cx="428466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E.g.1:   Analysis the following synchronous sequential circuit, suppose the present state is 00, the input sequence is 0000011111, give the timing diagram.</a:t>
            </a:r>
          </a:p>
        </p:txBody>
      </p:sp>
    </p:spTree>
    <p:extLst>
      <p:ext uri="{BB962C8B-B14F-4D97-AF65-F5344CB8AC3E}">
        <p14:creationId xmlns:p14="http://schemas.microsoft.com/office/powerpoint/2010/main" val="2488848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1504" y="304800"/>
            <a:ext cx="7315200" cy="715962"/>
          </a:xfrm>
          <a:solidFill>
            <a:srgbClr val="FFFF00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r>
              <a:rPr lang="en-US" altLang="zh-CN" sz="3200" b="1" dirty="0"/>
              <a:t>Analysis Examples</a:t>
            </a:r>
            <a:endParaRPr lang="zh-CN" altLang="en-US" sz="3200" b="1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648200" y="1371601"/>
            <a:ext cx="7239000" cy="5257799"/>
          </a:xfrm>
          <a:prstGeom prst="rect">
            <a:avLst/>
          </a:prstGeom>
          <a:solidFill>
            <a:srgbClr val="FFFFFF"/>
          </a:solidFill>
          <a:ln w="28575">
            <a:solidFill>
              <a:srgbClr val="9999FF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CN" b="1" dirty="0"/>
              <a:t>1. Determine the system variables: input, state, and output.</a:t>
            </a:r>
          </a:p>
          <a:p>
            <a:pPr marL="457200" lvl="1" indent="0">
              <a:buNone/>
            </a:pPr>
            <a:r>
              <a:rPr lang="en-US" altLang="zh-CN" b="1" dirty="0"/>
              <a:t>	</a:t>
            </a:r>
            <a:r>
              <a:rPr lang="en-US" altLang="zh-CN" b="1" dirty="0">
                <a:solidFill>
                  <a:srgbClr val="FF0000"/>
                </a:solidFill>
              </a:rPr>
              <a:t>input=x		output=Z</a:t>
            </a:r>
          </a:p>
          <a:p>
            <a:pPr marL="457200" lvl="1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	state variables=</a:t>
            </a:r>
            <a:r>
              <a:rPr lang="en-US" altLang="zh-CN" b="1" dirty="0" err="1">
                <a:solidFill>
                  <a:srgbClr val="FF0000"/>
                </a:solidFill>
              </a:rPr>
              <a:t>y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 and </a:t>
            </a:r>
            <a:r>
              <a:rPr lang="en-US" altLang="zh-CN" b="1" dirty="0" err="1">
                <a:solidFill>
                  <a:srgbClr val="FF0000"/>
                </a:solidFill>
              </a:rPr>
              <a:t>y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0</a:t>
            </a:r>
            <a:endParaRPr lang="en-US" altLang="zh-CN" b="1" baseline="-25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b="1" dirty="0"/>
              <a:t>2. Determine  the flip-flop type. Write the characteristic equations.</a:t>
            </a:r>
          </a:p>
          <a:p>
            <a:pPr marL="457200" lvl="1" indent="0">
              <a:buNone/>
            </a:pPr>
            <a:r>
              <a:rPr lang="en-US" altLang="zh-CN" b="1" dirty="0"/>
              <a:t>		</a:t>
            </a:r>
            <a:r>
              <a:rPr lang="en-US" altLang="zh-CN" b="1" dirty="0" err="1">
                <a:solidFill>
                  <a:srgbClr val="FF0000"/>
                </a:solidFill>
              </a:rPr>
              <a:t>y</a:t>
            </a:r>
            <a:r>
              <a:rPr lang="en-US" altLang="zh-CN" b="1" baseline="30000" dirty="0" err="1">
                <a:solidFill>
                  <a:srgbClr val="FF0000"/>
                </a:solidFill>
              </a:rPr>
              <a:t>n+1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Jy</a:t>
            </a:r>
            <a:r>
              <a:rPr lang="en-US" altLang="zh-CN" b="1" baseline="30000" dirty="0" err="1">
                <a:solidFill>
                  <a:srgbClr val="FF0000"/>
                </a:solidFill>
              </a:rPr>
              <a:t>n</a:t>
            </a:r>
            <a:r>
              <a:rPr lang="en-US" altLang="zh-CN" b="1" dirty="0">
                <a:solidFill>
                  <a:srgbClr val="FF0000"/>
                </a:solidFill>
              </a:rPr>
              <a:t>’+</a:t>
            </a:r>
            <a:r>
              <a:rPr lang="en-US" altLang="zh-CN" b="1" dirty="0" err="1">
                <a:solidFill>
                  <a:srgbClr val="FF0000"/>
                </a:solidFill>
              </a:rPr>
              <a:t>k’y</a:t>
            </a:r>
            <a:r>
              <a:rPr lang="en-US" altLang="zh-CN" b="1" baseline="30000" dirty="0" err="1">
                <a:solidFill>
                  <a:srgbClr val="FF0000"/>
                </a:solidFill>
              </a:rPr>
              <a:t>n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b="1" dirty="0"/>
              <a:t>3. write the excitation equations.</a:t>
            </a:r>
          </a:p>
          <a:p>
            <a:pPr marL="457200" lvl="1" indent="0">
              <a:buNone/>
            </a:pPr>
            <a:r>
              <a:rPr lang="en-US" altLang="zh-CN" b="1" dirty="0"/>
              <a:t>		</a:t>
            </a:r>
            <a:r>
              <a:rPr lang="en-US" altLang="zh-CN" b="1" dirty="0" err="1">
                <a:solidFill>
                  <a:srgbClr val="FF0000"/>
                </a:solidFill>
              </a:rPr>
              <a:t>K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0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J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0</a:t>
            </a:r>
            <a:r>
              <a:rPr lang="en-US" altLang="zh-CN" b="1" dirty="0">
                <a:solidFill>
                  <a:srgbClr val="FF0000"/>
                </a:solidFill>
              </a:rPr>
              <a:t>=1</a:t>
            </a:r>
          </a:p>
          <a:p>
            <a:pPr marL="457200" lvl="1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		</a:t>
            </a:r>
            <a:r>
              <a:rPr lang="en-US" altLang="zh-CN" b="1" dirty="0" err="1">
                <a:solidFill>
                  <a:srgbClr val="FF0000"/>
                </a:solidFill>
              </a:rPr>
              <a:t>K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J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x⊕y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0</a:t>
            </a:r>
            <a:endParaRPr lang="en-US" altLang="zh-CN" b="1" baseline="-25000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B9B7A05-D0EC-4738-8C91-5D9E72ADA9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699426"/>
              </p:ext>
            </p:extLst>
          </p:nvPr>
        </p:nvGraphicFramePr>
        <p:xfrm>
          <a:off x="339697" y="1598596"/>
          <a:ext cx="4083614" cy="480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360295" imgH="3045619" progId="">
                  <p:embed/>
                </p:oleObj>
              </mc:Choice>
              <mc:Fallback>
                <p:oleObj name="Visio" r:id="rId3" imgW="2360295" imgH="3045619" progId="">
                  <p:embed/>
                  <p:pic>
                    <p:nvPicPr>
                      <p:cNvPr id="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697" y="1598596"/>
                        <a:ext cx="4083614" cy="480380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6393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4600" y="304800"/>
            <a:ext cx="7086600" cy="792162"/>
          </a:xfrm>
          <a:solidFill>
            <a:srgbClr val="FFFF00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r>
              <a:rPr lang="en-US" altLang="zh-CN" sz="3200" b="1" dirty="0"/>
              <a:t>Analysis Examples</a:t>
            </a:r>
            <a:endParaRPr lang="zh-CN" altLang="en-US" sz="3200" b="1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505200" y="1600200"/>
            <a:ext cx="7631847" cy="4525963"/>
          </a:xfrm>
          <a:prstGeom prst="rect">
            <a:avLst/>
          </a:prstGeom>
          <a:solidFill>
            <a:srgbClr val="FFFFFF"/>
          </a:solidFill>
          <a:ln w="28575">
            <a:solidFill>
              <a:srgbClr val="9999FF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CN" b="1" dirty="0"/>
              <a:t>4. write the next state equations.</a:t>
            </a:r>
          </a:p>
          <a:p>
            <a:pPr marL="457200" lvl="1" indent="0">
              <a:buNone/>
            </a:pPr>
            <a:r>
              <a:rPr lang="en-US" altLang="zh-CN" b="1" dirty="0"/>
              <a:t>	</a:t>
            </a:r>
            <a:r>
              <a:rPr lang="en-US" altLang="zh-CN" b="1" dirty="0" err="1">
                <a:solidFill>
                  <a:srgbClr val="FF0000"/>
                </a:solidFill>
              </a:rPr>
              <a:t>y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r>
              <a:rPr lang="en-US" altLang="zh-CN" b="1" baseline="30000" dirty="0" err="1">
                <a:solidFill>
                  <a:srgbClr val="FF0000"/>
                </a:solidFill>
              </a:rPr>
              <a:t>n+1</a:t>
            </a:r>
            <a:r>
              <a:rPr lang="en-US" altLang="zh-CN" b="1" dirty="0">
                <a:solidFill>
                  <a:srgbClr val="FF0000"/>
                </a:solidFill>
              </a:rPr>
              <a:t>=J</a:t>
            </a:r>
            <a:r>
              <a:rPr lang="en-US" altLang="zh-CN" b="1" baseline="-25000" dirty="0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y</a:t>
            </a:r>
            <a:r>
              <a:rPr lang="en-US" altLang="zh-CN" b="1" baseline="-25000" dirty="0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’+</a:t>
            </a:r>
            <a:r>
              <a:rPr lang="en-US" altLang="zh-CN" b="1" dirty="0" err="1">
                <a:solidFill>
                  <a:srgbClr val="FF0000"/>
                </a:solidFill>
              </a:rPr>
              <a:t>k’y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r>
              <a:rPr lang="en-US" altLang="zh-CN" b="1" baseline="-25000" dirty="0">
                <a:solidFill>
                  <a:srgbClr val="FF0000"/>
                </a:solidFill>
              </a:rPr>
              <a:t>                                    </a:t>
            </a:r>
          </a:p>
          <a:p>
            <a:pPr marL="457200" lvl="1" indent="0">
              <a:buNone/>
            </a:pPr>
            <a:r>
              <a:rPr lang="en-US" altLang="zh-CN" b="1" baseline="-25000" dirty="0">
                <a:solidFill>
                  <a:srgbClr val="FF0000"/>
                </a:solidFill>
              </a:rPr>
              <a:t>       </a:t>
            </a:r>
            <a:r>
              <a:rPr lang="en-US" altLang="zh-CN" b="1" dirty="0">
                <a:solidFill>
                  <a:srgbClr val="FF0000"/>
                </a:solidFill>
              </a:rPr>
              <a:t>       =x’y</a:t>
            </a:r>
            <a:r>
              <a:rPr lang="en-US" altLang="zh-CN" b="1" baseline="-25000" dirty="0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’y</a:t>
            </a:r>
            <a:r>
              <a:rPr lang="en-US" altLang="zh-CN" b="1" baseline="-25000" dirty="0">
                <a:solidFill>
                  <a:srgbClr val="FF0000"/>
                </a:solidFill>
              </a:rPr>
              <a:t>0 </a:t>
            </a:r>
            <a:r>
              <a:rPr lang="en-US" altLang="zh-CN" b="1" dirty="0">
                <a:solidFill>
                  <a:srgbClr val="FF0000"/>
                </a:solidFill>
              </a:rPr>
              <a:t>+x’y</a:t>
            </a:r>
            <a:r>
              <a:rPr lang="en-US" altLang="zh-CN" b="1" baseline="-25000" dirty="0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y</a:t>
            </a:r>
            <a:r>
              <a:rPr lang="en-US" altLang="zh-CN" b="1" baseline="-25000" dirty="0">
                <a:solidFill>
                  <a:srgbClr val="FF0000"/>
                </a:solidFill>
              </a:rPr>
              <a:t>0</a:t>
            </a:r>
            <a:r>
              <a:rPr lang="en-US" altLang="zh-CN" b="1" dirty="0">
                <a:solidFill>
                  <a:srgbClr val="FF0000"/>
                </a:solidFill>
              </a:rPr>
              <a:t>’+xy</a:t>
            </a:r>
            <a:r>
              <a:rPr lang="en-US" altLang="zh-CN" b="1" baseline="-25000" dirty="0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’y</a:t>
            </a:r>
            <a:r>
              <a:rPr lang="en-US" altLang="zh-CN" b="1" baseline="-25000" dirty="0">
                <a:solidFill>
                  <a:srgbClr val="FF0000"/>
                </a:solidFill>
              </a:rPr>
              <a:t>0</a:t>
            </a:r>
            <a:r>
              <a:rPr lang="en-US" altLang="zh-CN" b="1" dirty="0">
                <a:solidFill>
                  <a:srgbClr val="FF0000"/>
                </a:solidFill>
              </a:rPr>
              <a:t>’+xy</a:t>
            </a:r>
            <a:r>
              <a:rPr lang="en-US" altLang="zh-CN" b="1" baseline="-25000" dirty="0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y</a:t>
            </a:r>
            <a:r>
              <a:rPr lang="en-US" altLang="zh-CN" b="1" baseline="-25000" dirty="0">
                <a:solidFill>
                  <a:srgbClr val="FF0000"/>
                </a:solidFill>
              </a:rPr>
              <a:t>0</a:t>
            </a:r>
          </a:p>
          <a:p>
            <a:pPr marL="457200" lvl="1" indent="0">
              <a:buNone/>
            </a:pPr>
            <a:r>
              <a:rPr lang="en-US" altLang="zh-CN" b="1" baseline="-25000" dirty="0">
                <a:solidFill>
                  <a:srgbClr val="FF0000"/>
                </a:solidFill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</a:rPr>
              <a:t>y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0</a:t>
            </a:r>
            <a:r>
              <a:rPr lang="en-US" altLang="zh-CN" b="1" baseline="30000" dirty="0" err="1">
                <a:solidFill>
                  <a:srgbClr val="FF0000"/>
                </a:solidFill>
              </a:rPr>
              <a:t>n+1</a:t>
            </a:r>
            <a:r>
              <a:rPr lang="en-US" altLang="zh-CN" b="1" dirty="0">
                <a:solidFill>
                  <a:srgbClr val="FF0000"/>
                </a:solidFill>
              </a:rPr>
              <a:t>=J</a:t>
            </a:r>
            <a:r>
              <a:rPr lang="en-US" altLang="zh-CN" b="1" baseline="-25000" dirty="0">
                <a:solidFill>
                  <a:srgbClr val="FF0000"/>
                </a:solidFill>
              </a:rPr>
              <a:t>0</a:t>
            </a:r>
            <a:r>
              <a:rPr lang="en-US" altLang="zh-CN" b="1" dirty="0">
                <a:solidFill>
                  <a:srgbClr val="FF0000"/>
                </a:solidFill>
              </a:rPr>
              <a:t>y</a:t>
            </a:r>
            <a:r>
              <a:rPr lang="en-US" altLang="zh-CN" b="1" baseline="-25000" dirty="0">
                <a:solidFill>
                  <a:srgbClr val="FF0000"/>
                </a:solidFill>
              </a:rPr>
              <a:t>0</a:t>
            </a:r>
            <a:r>
              <a:rPr lang="en-US" altLang="zh-CN" b="1" dirty="0">
                <a:solidFill>
                  <a:srgbClr val="FF0000"/>
                </a:solidFill>
              </a:rPr>
              <a:t>’+</a:t>
            </a:r>
            <a:r>
              <a:rPr lang="en-US" altLang="zh-CN" b="1" dirty="0" err="1">
                <a:solidFill>
                  <a:srgbClr val="FF0000"/>
                </a:solidFill>
              </a:rPr>
              <a:t>k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0</a:t>
            </a:r>
            <a:r>
              <a:rPr lang="en-US" altLang="zh-CN" b="1" dirty="0" err="1">
                <a:solidFill>
                  <a:srgbClr val="FF0000"/>
                </a:solidFill>
              </a:rPr>
              <a:t>’y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0</a:t>
            </a:r>
            <a:r>
              <a:rPr lang="en-US" altLang="zh-CN" b="1" baseline="-25000" dirty="0">
                <a:solidFill>
                  <a:srgbClr val="FF0000"/>
                </a:solidFill>
              </a:rPr>
              <a:t>                                  </a:t>
            </a:r>
          </a:p>
          <a:p>
            <a:pPr marL="457200" lvl="1" indent="0">
              <a:buNone/>
            </a:pPr>
            <a:r>
              <a:rPr lang="en-US" altLang="zh-CN" b="1" baseline="-25000" dirty="0">
                <a:solidFill>
                  <a:srgbClr val="FF0000"/>
                </a:solidFill>
              </a:rPr>
              <a:t>       </a:t>
            </a:r>
            <a:r>
              <a:rPr lang="en-US" altLang="zh-CN" b="1" dirty="0">
                <a:solidFill>
                  <a:srgbClr val="FF0000"/>
                </a:solidFill>
              </a:rPr>
              <a:t>        =y</a:t>
            </a:r>
            <a:r>
              <a:rPr lang="en-US" altLang="zh-CN" b="1" baseline="-25000" dirty="0">
                <a:solidFill>
                  <a:srgbClr val="FF0000"/>
                </a:solidFill>
              </a:rPr>
              <a:t>0</a:t>
            </a:r>
            <a:r>
              <a:rPr lang="en-US" altLang="zh-CN" b="1" dirty="0">
                <a:solidFill>
                  <a:srgbClr val="FF0000"/>
                </a:solidFill>
              </a:rPr>
              <a:t>’</a:t>
            </a:r>
          </a:p>
          <a:p>
            <a:pPr marL="457200" lvl="1" indent="0">
              <a:buNone/>
            </a:pPr>
            <a:r>
              <a:rPr lang="en-US" altLang="zh-CN" b="1" dirty="0"/>
              <a:t>5. Write the output variable equations.</a:t>
            </a:r>
          </a:p>
          <a:p>
            <a:pPr marL="457200" lvl="1" indent="0">
              <a:buNone/>
            </a:pPr>
            <a:r>
              <a:rPr lang="en-US" altLang="zh-CN" b="1" dirty="0"/>
              <a:t>		</a:t>
            </a:r>
            <a:r>
              <a:rPr lang="en-US" altLang="zh-CN" b="1" dirty="0">
                <a:solidFill>
                  <a:srgbClr val="FF0000"/>
                </a:solidFill>
              </a:rPr>
              <a:t>Z=(xy</a:t>
            </a:r>
            <a:r>
              <a:rPr lang="en-US" altLang="zh-CN" b="1" baseline="-25000" dirty="0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’)’=x’+y</a:t>
            </a:r>
            <a:r>
              <a:rPr lang="en-US" altLang="zh-CN" b="1" baseline="-25000" dirty="0">
                <a:solidFill>
                  <a:srgbClr val="FF0000"/>
                </a:solidFill>
              </a:rPr>
              <a:t>1</a:t>
            </a:r>
          </a:p>
          <a:p>
            <a:pPr marL="457200" lvl="1" indent="0">
              <a:buNone/>
            </a:pPr>
            <a:r>
              <a:rPr lang="en-US" altLang="zh-CN" b="1" dirty="0"/>
              <a:t>6. Construct a transition table.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FB765E-E900-48B1-B1B8-026E54724C4B}"/>
              </a:ext>
            </a:extLst>
          </p:cNvPr>
          <p:cNvSpPr txBox="1"/>
          <p:nvPr/>
        </p:nvSpPr>
        <p:spPr>
          <a:xfrm>
            <a:off x="685800" y="2451745"/>
            <a:ext cx="2590800" cy="1954509"/>
          </a:xfrm>
          <a:prstGeom prst="rect">
            <a:avLst/>
          </a:prstGeom>
          <a:solidFill>
            <a:srgbClr val="FFFFFF"/>
          </a:solidFill>
          <a:ln w="28575">
            <a:solidFill>
              <a:srgbClr val="9999FF"/>
            </a:solidFill>
          </a:ln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None/>
            </a:pPr>
            <a:r>
              <a:rPr lang="en-US" altLang="zh-CN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zh-CN" sz="2800" b="1" baseline="30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n+1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zh-CN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Jy</a:t>
            </a:r>
            <a:r>
              <a:rPr lang="en-US" altLang="zh-CN" sz="2800" b="1" baseline="30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’+</a:t>
            </a:r>
            <a:r>
              <a:rPr lang="en-US" altLang="zh-CN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k’y</a:t>
            </a:r>
            <a:r>
              <a:rPr lang="en-US" altLang="zh-CN" sz="2800" b="1" baseline="30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  <a:buNone/>
            </a:pPr>
            <a:r>
              <a:rPr lang="en-US" altLang="zh-CN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zh-CN" sz="2800" b="1" baseline="-25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zh-CN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zh-CN" sz="2800" b="1" baseline="-25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</a:p>
          <a:p>
            <a:pPr marL="0" lvl="1">
              <a:lnSpc>
                <a:spcPct val="150000"/>
              </a:lnSpc>
              <a:buNone/>
            </a:pPr>
            <a:r>
              <a:rPr lang="en-US" altLang="zh-CN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zh-CN" sz="2800" b="1" baseline="-25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zh-CN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zh-CN" sz="2800" b="1" baseline="-25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zh-CN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x⊕y</a:t>
            </a:r>
            <a:r>
              <a:rPr lang="en-US" altLang="zh-CN" sz="2800" b="1" baseline="-25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zh-CN" sz="2800" b="1" baseline="-25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4892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0CE5307B-1F0F-4BA7-862C-D654E744649D}"/>
              </a:ext>
            </a:extLst>
          </p:cNvPr>
          <p:cNvSpPr/>
          <p:nvPr/>
        </p:nvSpPr>
        <p:spPr>
          <a:xfrm>
            <a:off x="754063" y="190500"/>
            <a:ext cx="10591800" cy="6477000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50455" y="2524126"/>
            <a:ext cx="4451351" cy="2505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 eaLnBrk="1" hangingPunct="1">
              <a:spcBef>
                <a:spcPct val="20000"/>
              </a:spcBef>
              <a:buClr>
                <a:srgbClr val="6699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800" b="1" dirty="0" err="1">
                <a:ea typeface="宋体" panose="02010600030101010101" pitchFamily="2" charset="-122"/>
              </a:rPr>
              <a:t>y</a:t>
            </a:r>
            <a:r>
              <a:rPr lang="en-US" altLang="zh-CN" sz="2800" b="1" baseline="-25000" dirty="0" err="1">
                <a:ea typeface="宋体" panose="02010600030101010101" pitchFamily="2" charset="-122"/>
              </a:rPr>
              <a:t>1</a:t>
            </a:r>
            <a:r>
              <a:rPr lang="en-US" altLang="zh-CN" sz="2800" b="1" baseline="30000" dirty="0" err="1">
                <a:ea typeface="宋体" panose="02010600030101010101" pitchFamily="2" charset="-122"/>
              </a:rPr>
              <a:t>n+1</a:t>
            </a:r>
            <a:r>
              <a:rPr lang="en-US" altLang="zh-CN" sz="2800" b="1" dirty="0">
                <a:ea typeface="宋体" panose="02010600030101010101" pitchFamily="2" charset="-122"/>
              </a:rPr>
              <a:t>= </a:t>
            </a:r>
            <a:r>
              <a:rPr lang="en-US" altLang="zh-CN" sz="2800" b="1" dirty="0" err="1">
                <a:ea typeface="宋体" panose="02010600030101010101" pitchFamily="2" charset="-122"/>
              </a:rPr>
              <a:t>x’y</a:t>
            </a:r>
            <a:r>
              <a:rPr lang="en-US" altLang="zh-CN" sz="2800" b="1" baseline="-25000" dirty="0" err="1">
                <a:ea typeface="宋体" panose="02010600030101010101" pitchFamily="2" charset="-122"/>
              </a:rPr>
              <a:t>1</a:t>
            </a:r>
            <a:r>
              <a:rPr lang="en-US" altLang="zh-CN" sz="2800" b="1" dirty="0" err="1">
                <a:ea typeface="宋体" panose="02010600030101010101" pitchFamily="2" charset="-122"/>
              </a:rPr>
              <a:t>’y</a:t>
            </a:r>
            <a:r>
              <a:rPr lang="en-US" altLang="zh-CN" sz="2800" b="1" baseline="-25000" dirty="0" err="1">
                <a:ea typeface="宋体" panose="02010600030101010101" pitchFamily="2" charset="-122"/>
              </a:rPr>
              <a:t>0</a:t>
            </a:r>
            <a:r>
              <a:rPr lang="en-US" altLang="zh-CN" sz="2800" b="1" baseline="-25000" dirty="0"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ea typeface="宋体" panose="02010600030101010101" pitchFamily="2" charset="-122"/>
              </a:rPr>
              <a:t>+</a:t>
            </a:r>
            <a:r>
              <a:rPr lang="en-US" altLang="zh-CN" sz="2800" b="1" dirty="0" err="1">
                <a:ea typeface="宋体" panose="02010600030101010101" pitchFamily="2" charset="-122"/>
              </a:rPr>
              <a:t>x’y</a:t>
            </a:r>
            <a:r>
              <a:rPr lang="en-US" altLang="zh-CN" sz="2800" b="1" baseline="-25000" dirty="0" err="1">
                <a:ea typeface="宋体" panose="02010600030101010101" pitchFamily="2" charset="-122"/>
              </a:rPr>
              <a:t>1</a:t>
            </a:r>
            <a:r>
              <a:rPr lang="en-US" altLang="zh-CN" sz="2800" b="1" dirty="0" err="1">
                <a:ea typeface="宋体" panose="02010600030101010101" pitchFamily="2" charset="-122"/>
              </a:rPr>
              <a:t>y</a:t>
            </a:r>
            <a:r>
              <a:rPr lang="en-US" altLang="zh-CN" sz="2800" b="1" baseline="-25000" dirty="0" err="1">
                <a:ea typeface="宋体" panose="02010600030101010101" pitchFamily="2" charset="-122"/>
              </a:rPr>
              <a:t>0</a:t>
            </a:r>
            <a:r>
              <a:rPr lang="en-US" altLang="zh-CN" sz="2800" b="1" dirty="0">
                <a:ea typeface="宋体" panose="02010600030101010101" pitchFamily="2" charset="-122"/>
              </a:rPr>
              <a:t>’ 	+xy</a:t>
            </a:r>
            <a:r>
              <a:rPr lang="en-US" altLang="zh-CN" sz="2800" b="1" baseline="-25000" dirty="0">
                <a:ea typeface="宋体" panose="02010600030101010101" pitchFamily="2" charset="-122"/>
              </a:rPr>
              <a:t>1</a:t>
            </a:r>
            <a:r>
              <a:rPr lang="en-US" altLang="zh-CN" sz="2800" b="1" dirty="0">
                <a:ea typeface="宋体" panose="02010600030101010101" pitchFamily="2" charset="-122"/>
              </a:rPr>
              <a:t>’</a:t>
            </a:r>
            <a:r>
              <a:rPr lang="en-US" altLang="zh-CN" sz="2800" b="1" dirty="0" err="1">
                <a:ea typeface="宋体" panose="02010600030101010101" pitchFamily="2" charset="-122"/>
              </a:rPr>
              <a:t>y</a:t>
            </a:r>
            <a:r>
              <a:rPr lang="en-US" altLang="zh-CN" sz="2800" b="1" baseline="-25000" dirty="0" err="1">
                <a:ea typeface="宋体" panose="02010600030101010101" pitchFamily="2" charset="-122"/>
              </a:rPr>
              <a:t>0</a:t>
            </a:r>
            <a:r>
              <a:rPr lang="en-US" altLang="zh-CN" sz="2800" b="1" dirty="0">
                <a:ea typeface="宋体" panose="02010600030101010101" pitchFamily="2" charset="-122"/>
              </a:rPr>
              <a:t>’+</a:t>
            </a:r>
            <a:r>
              <a:rPr lang="en-US" altLang="zh-CN" sz="2800" b="1" dirty="0" err="1">
                <a:ea typeface="宋体" panose="02010600030101010101" pitchFamily="2" charset="-122"/>
              </a:rPr>
              <a:t>xy</a:t>
            </a:r>
            <a:r>
              <a:rPr lang="en-US" altLang="zh-CN" sz="2800" b="1" baseline="-25000" dirty="0" err="1">
                <a:ea typeface="宋体" panose="02010600030101010101" pitchFamily="2" charset="-122"/>
              </a:rPr>
              <a:t>1</a:t>
            </a:r>
            <a:r>
              <a:rPr lang="en-US" altLang="zh-CN" sz="2800" b="1" dirty="0" err="1">
                <a:ea typeface="宋体" panose="02010600030101010101" pitchFamily="2" charset="-122"/>
              </a:rPr>
              <a:t>y</a:t>
            </a:r>
            <a:r>
              <a:rPr lang="en-US" altLang="zh-CN" sz="2800" b="1" baseline="-25000" dirty="0" err="1">
                <a:ea typeface="宋体" panose="02010600030101010101" pitchFamily="2" charset="-122"/>
              </a:rPr>
              <a:t>0</a:t>
            </a:r>
            <a:endParaRPr lang="en-US" altLang="zh-CN" sz="2800" b="1" baseline="-25000" dirty="0">
              <a:ea typeface="宋体" panose="02010600030101010101" pitchFamily="2" charset="-122"/>
            </a:endParaRPr>
          </a:p>
          <a:p>
            <a:pPr lvl="1" eaLnBrk="1" hangingPunct="1">
              <a:spcBef>
                <a:spcPct val="20000"/>
              </a:spcBef>
              <a:buClr>
                <a:srgbClr val="6699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800" b="1" dirty="0" err="1">
                <a:ea typeface="宋体" panose="02010600030101010101" pitchFamily="2" charset="-122"/>
              </a:rPr>
              <a:t>y</a:t>
            </a:r>
            <a:r>
              <a:rPr lang="en-US" altLang="zh-CN" sz="2800" b="1" baseline="-25000" dirty="0" err="1">
                <a:ea typeface="宋体" panose="02010600030101010101" pitchFamily="2" charset="-122"/>
              </a:rPr>
              <a:t>0</a:t>
            </a:r>
            <a:r>
              <a:rPr lang="en-US" altLang="zh-CN" sz="2800" b="1" baseline="30000" dirty="0" err="1">
                <a:ea typeface="宋体" panose="02010600030101010101" pitchFamily="2" charset="-122"/>
              </a:rPr>
              <a:t>n+1</a:t>
            </a:r>
            <a:r>
              <a:rPr lang="en-US" altLang="zh-CN" sz="2800" b="1" dirty="0">
                <a:ea typeface="宋体" panose="02010600030101010101" pitchFamily="2" charset="-122"/>
              </a:rPr>
              <a:t>=</a:t>
            </a:r>
            <a:r>
              <a:rPr lang="en-US" altLang="zh-CN" sz="2800" b="1" dirty="0" err="1">
                <a:ea typeface="宋体" panose="02010600030101010101" pitchFamily="2" charset="-122"/>
              </a:rPr>
              <a:t>y</a:t>
            </a:r>
            <a:r>
              <a:rPr lang="en-US" altLang="zh-CN" sz="2800" b="1" baseline="-25000" dirty="0" err="1">
                <a:ea typeface="宋体" panose="02010600030101010101" pitchFamily="2" charset="-122"/>
              </a:rPr>
              <a:t>0</a:t>
            </a:r>
            <a:r>
              <a:rPr lang="en-US" altLang="zh-CN" sz="2800" b="1" dirty="0">
                <a:ea typeface="宋体" panose="02010600030101010101" pitchFamily="2" charset="-122"/>
              </a:rPr>
              <a:t>’</a:t>
            </a:r>
          </a:p>
          <a:p>
            <a:pPr lvl="1" eaLnBrk="1" hangingPunct="1">
              <a:spcBef>
                <a:spcPct val="20000"/>
              </a:spcBef>
              <a:buClr>
                <a:srgbClr val="6699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800" b="1" dirty="0">
                <a:ea typeface="宋体" panose="02010600030101010101" pitchFamily="2" charset="-122"/>
              </a:rPr>
              <a:t>Z=(</a:t>
            </a:r>
            <a:r>
              <a:rPr lang="en-US" altLang="zh-CN" sz="2800" b="1" dirty="0" err="1">
                <a:ea typeface="宋体" panose="02010600030101010101" pitchFamily="2" charset="-122"/>
              </a:rPr>
              <a:t>xy</a:t>
            </a:r>
            <a:r>
              <a:rPr lang="en-US" altLang="zh-CN" sz="2800" b="1" baseline="-25000" dirty="0" err="1">
                <a:ea typeface="宋体" panose="02010600030101010101" pitchFamily="2" charset="-122"/>
              </a:rPr>
              <a:t>1</a:t>
            </a:r>
            <a:r>
              <a:rPr lang="en-US" altLang="zh-CN" sz="2800" b="1" dirty="0">
                <a:ea typeface="宋体" panose="02010600030101010101" pitchFamily="2" charset="-122"/>
              </a:rPr>
              <a:t>’)’=x’+</a:t>
            </a:r>
            <a:r>
              <a:rPr lang="en-US" altLang="zh-CN" sz="2800" b="1" dirty="0" err="1">
                <a:ea typeface="宋体" panose="02010600030101010101" pitchFamily="2" charset="-122"/>
              </a:rPr>
              <a:t>y</a:t>
            </a:r>
            <a:r>
              <a:rPr lang="en-US" altLang="zh-CN" sz="2800" b="1" baseline="-25000" dirty="0" err="1">
                <a:ea typeface="宋体" panose="02010600030101010101" pitchFamily="2" charset="-122"/>
              </a:rPr>
              <a:t>1</a:t>
            </a:r>
            <a:endParaRPr lang="en-US" altLang="zh-CN" sz="2800" b="1" baseline="-25000" dirty="0">
              <a:ea typeface="宋体" panose="02010600030101010101" pitchFamily="2" charset="-122"/>
            </a:endParaRPr>
          </a:p>
          <a:p>
            <a:pPr lvl="1" eaLnBrk="1" hangingPunct="1">
              <a:spcBef>
                <a:spcPct val="20000"/>
              </a:spcBef>
              <a:buClr>
                <a:srgbClr val="669900"/>
              </a:buClr>
              <a:buSzPct val="70000"/>
              <a:buFont typeface="Wingdings" panose="05000000000000000000" pitchFamily="2" charset="2"/>
              <a:buNone/>
            </a:pPr>
            <a:endParaRPr lang="zh-CN" altLang="en-US" sz="2800" b="1" dirty="0">
              <a:ea typeface="宋体" panose="02010600030101010101" pitchFamily="2" charset="-122"/>
            </a:endParaRP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22904"/>
              </p:ext>
            </p:extLst>
          </p:nvPr>
        </p:nvGraphicFramePr>
        <p:xfrm>
          <a:off x="4921250" y="477951"/>
          <a:ext cx="5646737" cy="194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654743" imgH="1857085" progId="">
                  <p:embed/>
                </p:oleObj>
              </mc:Choice>
              <mc:Fallback>
                <p:oleObj name="Visio" r:id="rId2" imgW="4654743" imgH="1857085" progId="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477951"/>
                        <a:ext cx="5646737" cy="194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181599" y="2567100"/>
            <a:ext cx="17859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en-US" altLang="zh-CN" sz="2000" baseline="-250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2000" baseline="30000">
                <a:latin typeface="Arial" panose="020B0604020202020204" pitchFamily="34" charset="0"/>
                <a:ea typeface="宋体" panose="02010600030101010101" pitchFamily="2" charset="-122"/>
              </a:rPr>
              <a:t>n+1</a:t>
            </a: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  K-Map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9345611" y="2567100"/>
            <a:ext cx="15113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Z  K-Map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185023" y="2567100"/>
            <a:ext cx="18827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dirty="0" err="1"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en-US" altLang="zh-CN" sz="2000" baseline="-25000" dirty="0" err="1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en-US" altLang="zh-CN" sz="2000" baseline="30000" dirty="0" err="1">
                <a:latin typeface="Arial" panose="020B0604020202020204" pitchFamily="34" charset="0"/>
                <a:ea typeface="宋体" panose="02010600030101010101" pitchFamily="2" charset="-122"/>
              </a:rPr>
              <a:t>n+1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  K-Map</a:t>
            </a: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4040553"/>
              </p:ext>
            </p:extLst>
          </p:nvPr>
        </p:nvGraphicFramePr>
        <p:xfrm>
          <a:off x="5334000" y="3776776"/>
          <a:ext cx="5018086" cy="2508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998907" imgH="1666890" progId="">
                  <p:embed/>
                </p:oleObj>
              </mc:Choice>
              <mc:Fallback>
                <p:oleObj name="Visio" r:id="rId4" imgW="2998907" imgH="1666890" progId="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776776"/>
                        <a:ext cx="5018086" cy="25088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9"/>
          <p:cNvSpPr>
            <a:spLocks/>
          </p:cNvSpPr>
          <p:nvPr/>
        </p:nvSpPr>
        <p:spPr bwMode="auto">
          <a:xfrm rot="16200000">
            <a:off x="7796211" y="658925"/>
            <a:ext cx="287338" cy="4824412"/>
          </a:xfrm>
          <a:prstGeom prst="leftBrace">
            <a:avLst>
              <a:gd name="adj1" fmla="val 139917"/>
              <a:gd name="adj2" fmla="val 4887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7688262" y="3286237"/>
            <a:ext cx="360363" cy="431800"/>
          </a:xfrm>
          <a:prstGeom prst="downArrow">
            <a:avLst>
              <a:gd name="adj1" fmla="val 50000"/>
              <a:gd name="adj2" fmla="val 29956"/>
            </a:avLst>
          </a:prstGeom>
          <a:solidFill>
            <a:srgbClr val="99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zh-CN" altLang="en-US" sz="3200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5689932" y="4685620"/>
            <a:ext cx="813467" cy="381000"/>
          </a:xfrm>
          <a:prstGeom prst="rect">
            <a:avLst/>
          </a:prstGeom>
          <a:solidFill>
            <a:srgbClr val="99CCFF">
              <a:alpha val="3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5743574" y="909750"/>
            <a:ext cx="431800" cy="36036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7512049" y="909750"/>
            <a:ext cx="431800" cy="36036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7456487" y="4727688"/>
            <a:ext cx="225424" cy="28892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7688261" y="4727688"/>
            <a:ext cx="159203" cy="28892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9344024" y="909750"/>
            <a:ext cx="431800" cy="36036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7890462" y="4727688"/>
            <a:ext cx="159203" cy="28892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 sz="3200">
              <a:ea typeface="宋体" panose="02010600030101010101" pitchFamily="2" charset="-122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6175374" y="909750"/>
            <a:ext cx="431800" cy="360362"/>
          </a:xfrm>
          <a:prstGeom prst="rect">
            <a:avLst/>
          </a:prstGeom>
          <a:solidFill>
            <a:srgbClr val="FFFF00">
              <a:alpha val="3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9157289" y="4727688"/>
            <a:ext cx="186735" cy="28892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7975599" y="909750"/>
            <a:ext cx="431800" cy="360362"/>
          </a:xfrm>
          <a:prstGeom prst="rect">
            <a:avLst/>
          </a:prstGeom>
          <a:solidFill>
            <a:srgbClr val="FFFF00">
              <a:alpha val="3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9265239" y="4727689"/>
            <a:ext cx="281533" cy="288923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9775824" y="909750"/>
            <a:ext cx="431800" cy="360362"/>
          </a:xfrm>
          <a:prstGeom prst="rect">
            <a:avLst/>
          </a:prstGeom>
          <a:solidFill>
            <a:srgbClr val="FFFF00">
              <a:alpha val="3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9560514" y="4714085"/>
            <a:ext cx="116885" cy="28892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7456487" y="5089709"/>
            <a:ext cx="576262" cy="288925"/>
          </a:xfrm>
          <a:prstGeom prst="rect">
            <a:avLst/>
          </a:prstGeom>
          <a:solidFill>
            <a:srgbClr val="FF99CC">
              <a:alpha val="3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5743574" y="1270113"/>
            <a:ext cx="431800" cy="360363"/>
          </a:xfrm>
          <a:prstGeom prst="rect">
            <a:avLst/>
          </a:prstGeom>
          <a:solidFill>
            <a:srgbClr val="FF99CC">
              <a:alpha val="3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7543799" y="1270113"/>
            <a:ext cx="431800" cy="360363"/>
          </a:xfrm>
          <a:prstGeom prst="rect">
            <a:avLst/>
          </a:prstGeom>
          <a:solidFill>
            <a:srgbClr val="FF99CC">
              <a:alpha val="3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9344024" y="1270113"/>
            <a:ext cx="431800" cy="360363"/>
          </a:xfrm>
          <a:prstGeom prst="rect">
            <a:avLst/>
          </a:prstGeom>
          <a:solidFill>
            <a:srgbClr val="FF99CC">
              <a:alpha val="3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282830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16756" y="457200"/>
            <a:ext cx="6858000" cy="1079500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CN" b="1" dirty="0"/>
              <a:t>7. Assign symbols to the states and construct a table or  state diagram.</a:t>
            </a:r>
          </a:p>
        </p:txBody>
      </p:sp>
      <p:graphicFrame>
        <p:nvGraphicFramePr>
          <p:cNvPr id="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90440"/>
              </p:ext>
            </p:extLst>
          </p:nvPr>
        </p:nvGraphicFramePr>
        <p:xfrm>
          <a:off x="8305800" y="302345"/>
          <a:ext cx="2667000" cy="175260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Q1</a:t>
                      </a:r>
                    </a:p>
                  </a:txBody>
                  <a:tcPr marL="90000" marR="90000" marT="36000" marB="36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00</a:t>
                      </a:r>
                    </a:p>
                  </a:txBody>
                  <a:tcPr marL="90000" marR="90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Q2</a:t>
                      </a:r>
                    </a:p>
                  </a:txBody>
                  <a:tcPr marL="90000" marR="90000" marT="36000" marB="36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01</a:t>
                      </a:r>
                    </a:p>
                  </a:txBody>
                  <a:tcPr marL="90000" marR="90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Q3</a:t>
                      </a:r>
                    </a:p>
                  </a:txBody>
                  <a:tcPr marL="90000" marR="90000" marT="36000" marB="36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0000" marR="90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Q4</a:t>
                      </a:r>
                    </a:p>
                  </a:txBody>
                  <a:tcPr marL="90000" marR="90000" marT="36000" marB="36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90000" marR="90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813668"/>
              </p:ext>
            </p:extLst>
          </p:nvPr>
        </p:nvGraphicFramePr>
        <p:xfrm>
          <a:off x="7212014" y="2588288"/>
          <a:ext cx="3760786" cy="381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131219" imgH="2162175" progId="">
                  <p:embed/>
                </p:oleObj>
              </mc:Choice>
              <mc:Fallback>
                <p:oleObj name="Visio" r:id="rId3" imgW="2131219" imgH="2162175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2014" y="2588288"/>
                        <a:ext cx="3760786" cy="381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2438400"/>
            <a:ext cx="4967287" cy="315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96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95400" y="457200"/>
            <a:ext cx="9296400" cy="593312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CN" b="1" dirty="0"/>
              <a:t>8. construct a timing diagram.</a:t>
            </a:r>
          </a:p>
          <a:p>
            <a:pPr marL="0" indent="0">
              <a:buNone/>
            </a:pPr>
            <a:endParaRPr lang="en-US" altLang="zh-CN" b="1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103555"/>
              </p:ext>
            </p:extLst>
          </p:nvPr>
        </p:nvGraphicFramePr>
        <p:xfrm>
          <a:off x="1828800" y="1290276"/>
          <a:ext cx="8077200" cy="5105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220051" imgH="2956798" progId="">
                  <p:embed/>
                </p:oleObj>
              </mc:Choice>
              <mc:Fallback>
                <p:oleObj name="Visio" r:id="rId2" imgW="4220051" imgH="2956798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290276"/>
                        <a:ext cx="8077200" cy="510540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21403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70217" y="279761"/>
            <a:ext cx="6824663" cy="668338"/>
          </a:xfrm>
          <a:solidFill>
            <a:srgbClr val="FFFF00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r>
              <a:rPr lang="en-US" altLang="zh-CN" sz="3200" b="1" dirty="0"/>
              <a:t>Analysis Examples</a:t>
            </a:r>
            <a:endParaRPr lang="zh-CN" altLang="en-US" sz="3200" b="1" dirty="0"/>
          </a:p>
        </p:txBody>
      </p:sp>
      <p:sp>
        <p:nvSpPr>
          <p:cNvPr id="4" name="矩形 3"/>
          <p:cNvSpPr/>
          <p:nvPr/>
        </p:nvSpPr>
        <p:spPr>
          <a:xfrm>
            <a:off x="1600200" y="1256206"/>
            <a:ext cx="8686800" cy="668338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 wrap="square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 err="1"/>
              <a:t>Eg.2</a:t>
            </a:r>
            <a:r>
              <a:rPr lang="en-US" altLang="zh-CN" sz="2800" b="1" dirty="0"/>
              <a:t>:  Analysis the following circuit</a:t>
            </a:r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223042"/>
              </p:ext>
            </p:extLst>
          </p:nvPr>
        </p:nvGraphicFramePr>
        <p:xfrm>
          <a:off x="2362200" y="2057400"/>
          <a:ext cx="7689356" cy="438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732020" imgH="2702481" progId="">
                  <p:embed/>
                </p:oleObj>
              </mc:Choice>
              <mc:Fallback>
                <p:oleObj name="Visio" r:id="rId3" imgW="4732020" imgH="2702481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057400"/>
                        <a:ext cx="7689356" cy="4389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65167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953000" y="533400"/>
            <a:ext cx="7162800" cy="5791200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CN" b="1" dirty="0"/>
              <a:t>1. Determine the system variables: input, state, and output.</a:t>
            </a:r>
          </a:p>
          <a:p>
            <a:pPr marL="457200" lvl="1" indent="0">
              <a:buNone/>
            </a:pPr>
            <a:r>
              <a:rPr lang="en-US" altLang="zh-CN" b="1" dirty="0"/>
              <a:t>	</a:t>
            </a:r>
            <a:r>
              <a:rPr lang="en-US" altLang="zh-CN" b="1" dirty="0">
                <a:solidFill>
                  <a:srgbClr val="FF0000"/>
                </a:solidFill>
              </a:rPr>
              <a:t>state variables:  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r>
              <a:rPr lang="en-US" altLang="zh-CN" b="1" dirty="0" err="1">
                <a:solidFill>
                  <a:srgbClr val="FF0000"/>
                </a:solidFill>
              </a:rPr>
              <a:t>,Q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2</a:t>
            </a:r>
            <a:r>
              <a:rPr lang="en-US" altLang="zh-CN" b="1" dirty="0" err="1">
                <a:solidFill>
                  <a:srgbClr val="FF0000"/>
                </a:solidFill>
              </a:rPr>
              <a:t>,Q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3</a:t>
            </a:r>
            <a:r>
              <a:rPr lang="en-US" altLang="zh-CN" b="1" dirty="0">
                <a:solidFill>
                  <a:srgbClr val="FF0000"/>
                </a:solidFill>
              </a:rPr>
              <a:t>, and 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4</a:t>
            </a:r>
            <a:endParaRPr lang="en-US" altLang="zh-CN" b="1" baseline="-25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b="1" dirty="0"/>
              <a:t>2. Determine  the flip-flop type. Write the characteristic equations.</a:t>
            </a:r>
          </a:p>
          <a:p>
            <a:pPr marL="457200" lvl="1" indent="0">
              <a:buNone/>
            </a:pPr>
            <a:r>
              <a:rPr lang="en-US" altLang="zh-CN" b="1" dirty="0"/>
              <a:t>			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30000" dirty="0" err="1">
                <a:solidFill>
                  <a:srgbClr val="FF0000"/>
                </a:solidFill>
              </a:rPr>
              <a:t>n+1</a:t>
            </a:r>
            <a:r>
              <a:rPr lang="en-US" altLang="zh-CN" b="1" dirty="0">
                <a:solidFill>
                  <a:srgbClr val="FF0000"/>
                </a:solidFill>
              </a:rPr>
              <a:t>=D</a:t>
            </a:r>
          </a:p>
          <a:p>
            <a:pPr marL="457200" lvl="1" indent="0">
              <a:buNone/>
            </a:pPr>
            <a:r>
              <a:rPr lang="en-US" altLang="zh-CN" b="1" dirty="0"/>
              <a:t>3. excitation equations.</a:t>
            </a:r>
          </a:p>
          <a:p>
            <a:pPr marL="457200" lvl="1" indent="0">
              <a:buNone/>
            </a:pPr>
            <a:r>
              <a:rPr lang="en-US" altLang="zh-CN" b="1" dirty="0"/>
              <a:t>	</a:t>
            </a:r>
            <a:r>
              <a:rPr lang="en-US" altLang="zh-CN" b="1" dirty="0" err="1">
                <a:solidFill>
                  <a:srgbClr val="FF0000"/>
                </a:solidFill>
              </a:rPr>
              <a:t>D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4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3</a:t>
            </a:r>
            <a:endParaRPr lang="en-US" altLang="zh-CN" b="1" baseline="-25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</a:rPr>
              <a:t>D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3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2</a:t>
            </a:r>
            <a:endParaRPr lang="en-US" altLang="zh-CN" b="1" baseline="-25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</a:rPr>
              <a:t>D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2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			</a:t>
            </a:r>
            <a:r>
              <a:rPr lang="en-US" altLang="zh-CN" b="1" dirty="0" err="1">
                <a:solidFill>
                  <a:srgbClr val="FF0000"/>
                </a:solidFill>
              </a:rPr>
              <a:t>D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4</a:t>
            </a:r>
            <a:r>
              <a:rPr lang="en-US" altLang="zh-CN" b="1" dirty="0">
                <a:solidFill>
                  <a:srgbClr val="FF0000"/>
                </a:solidFill>
              </a:rPr>
              <a:t>’(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3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’)’=Q</a:t>
            </a:r>
            <a:r>
              <a:rPr lang="en-US" altLang="zh-CN" b="1" baseline="-25000" dirty="0">
                <a:solidFill>
                  <a:srgbClr val="FF0000"/>
                </a:solidFill>
              </a:rPr>
              <a:t>4</a:t>
            </a:r>
            <a:r>
              <a:rPr lang="en-US" altLang="zh-CN" b="1" dirty="0">
                <a:solidFill>
                  <a:srgbClr val="FF0000"/>
                </a:solidFill>
              </a:rPr>
              <a:t>’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3</a:t>
            </a:r>
            <a:r>
              <a:rPr lang="en-US" altLang="zh-CN" b="1" dirty="0">
                <a:solidFill>
                  <a:srgbClr val="FF0000"/>
                </a:solidFill>
              </a:rPr>
              <a:t>’+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4</a:t>
            </a:r>
            <a:r>
              <a:rPr lang="en-US" altLang="zh-CN" b="1" dirty="0" err="1">
                <a:solidFill>
                  <a:srgbClr val="FF0000"/>
                </a:solidFill>
              </a:rPr>
              <a:t>’Q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endParaRPr lang="en-US" altLang="zh-CN" b="1" baseline="-25000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3ECA860A-4AB2-4B88-9092-432E4076F9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515447"/>
              </p:ext>
            </p:extLst>
          </p:nvPr>
        </p:nvGraphicFramePr>
        <p:xfrm>
          <a:off x="71575" y="1828800"/>
          <a:ext cx="4805225" cy="2743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732020" imgH="2702481" progId="">
                  <p:embed/>
                </p:oleObj>
              </mc:Choice>
              <mc:Fallback>
                <p:oleObj name="Visio" r:id="rId2" imgW="4732020" imgH="2702481" progId="">
                  <p:embed/>
                  <p:pic>
                    <p:nvPicPr>
                      <p:cNvPr id="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75" y="1828800"/>
                        <a:ext cx="4805225" cy="274319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7393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52600" y="3352800"/>
            <a:ext cx="8229600" cy="2895600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CN" b="1" dirty="0"/>
              <a:t>4. the next state equations.</a:t>
            </a:r>
          </a:p>
          <a:p>
            <a:pPr marL="457200" lvl="1" indent="0">
              <a:buNone/>
            </a:pPr>
            <a:r>
              <a:rPr lang="en-US" altLang="zh-CN" b="1" dirty="0"/>
              <a:t>			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4</a:t>
            </a:r>
            <a:r>
              <a:rPr lang="en-US" altLang="zh-CN" b="1" baseline="30000" dirty="0" err="1">
                <a:solidFill>
                  <a:srgbClr val="FF0000"/>
                </a:solidFill>
              </a:rPr>
              <a:t>n+1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3</a:t>
            </a:r>
            <a:endParaRPr lang="en-US" altLang="zh-CN" b="1" baseline="-25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			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3</a:t>
            </a:r>
            <a:r>
              <a:rPr lang="en-US" altLang="zh-CN" b="1" baseline="30000" dirty="0" err="1">
                <a:solidFill>
                  <a:srgbClr val="FF0000"/>
                </a:solidFill>
              </a:rPr>
              <a:t>n+1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2</a:t>
            </a:r>
            <a:endParaRPr lang="en-US" altLang="zh-CN" b="1" baseline="-25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			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2</a:t>
            </a:r>
            <a:r>
              <a:rPr lang="en-US" altLang="zh-CN" b="1" baseline="30000" dirty="0" err="1">
                <a:solidFill>
                  <a:srgbClr val="FF0000"/>
                </a:solidFill>
              </a:rPr>
              <a:t>n+1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endParaRPr lang="en-US" altLang="zh-CN" b="1" baseline="-25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			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r>
              <a:rPr lang="en-US" altLang="zh-CN" b="1" baseline="30000" dirty="0" err="1">
                <a:solidFill>
                  <a:srgbClr val="FF0000"/>
                </a:solidFill>
              </a:rPr>
              <a:t>n+1</a:t>
            </a:r>
            <a:r>
              <a:rPr lang="en-US" altLang="zh-CN" b="1" dirty="0">
                <a:solidFill>
                  <a:srgbClr val="FF0000"/>
                </a:solidFill>
              </a:rPr>
              <a:t>=Q</a:t>
            </a:r>
            <a:r>
              <a:rPr lang="en-US" altLang="zh-CN" b="1" baseline="-25000" dirty="0">
                <a:solidFill>
                  <a:srgbClr val="FF0000"/>
                </a:solidFill>
              </a:rPr>
              <a:t>4</a:t>
            </a:r>
            <a:r>
              <a:rPr lang="en-US" altLang="zh-CN" b="1" dirty="0">
                <a:solidFill>
                  <a:srgbClr val="FF0000"/>
                </a:solidFill>
              </a:rPr>
              <a:t>’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3</a:t>
            </a:r>
            <a:r>
              <a:rPr lang="en-US" altLang="zh-CN" b="1" dirty="0">
                <a:solidFill>
                  <a:srgbClr val="FF0000"/>
                </a:solidFill>
              </a:rPr>
              <a:t>’+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4</a:t>
            </a:r>
            <a:r>
              <a:rPr lang="en-US" altLang="zh-CN" b="1" dirty="0" err="1">
                <a:solidFill>
                  <a:srgbClr val="FF0000"/>
                </a:solidFill>
              </a:rPr>
              <a:t>’Q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endParaRPr lang="en-US" altLang="zh-CN" b="1" baseline="-25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F4F4064-6FBF-4C7A-8E43-068CCE1B6D43}"/>
              </a:ext>
            </a:extLst>
          </p:cNvPr>
          <p:cNvSpPr txBox="1">
            <a:spLocks noChangeArrowheads="1"/>
          </p:cNvSpPr>
          <p:nvPr/>
        </p:nvSpPr>
        <p:spPr>
          <a:xfrm>
            <a:off x="2667000" y="304800"/>
            <a:ext cx="5715000" cy="2667000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30000" dirty="0" err="1">
                <a:solidFill>
                  <a:srgbClr val="FF0000"/>
                </a:solidFill>
              </a:rPr>
              <a:t>n+1</a:t>
            </a:r>
            <a:r>
              <a:rPr lang="en-US" altLang="zh-CN" b="1" dirty="0">
                <a:solidFill>
                  <a:srgbClr val="FF0000"/>
                </a:solidFill>
              </a:rPr>
              <a:t>=D</a:t>
            </a:r>
          </a:p>
          <a:p>
            <a:pPr marL="457200" lvl="1" indent="0">
              <a:buNone/>
            </a:pPr>
            <a:r>
              <a:rPr lang="en-US" altLang="zh-CN" b="1" dirty="0" err="1">
                <a:solidFill>
                  <a:srgbClr val="FF0000"/>
                </a:solidFill>
              </a:rPr>
              <a:t>D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4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3</a:t>
            </a:r>
            <a:endParaRPr lang="en-US" altLang="zh-CN" b="1" baseline="-25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b="1" dirty="0" err="1">
                <a:solidFill>
                  <a:srgbClr val="FF0000"/>
                </a:solidFill>
              </a:rPr>
              <a:t>D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3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2</a:t>
            </a:r>
            <a:endParaRPr lang="en-US" altLang="zh-CN" b="1" baseline="-25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b="1" dirty="0" err="1">
                <a:solidFill>
                  <a:srgbClr val="FF0000"/>
                </a:solidFill>
              </a:rPr>
              <a:t>D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2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	</a:t>
            </a:r>
          </a:p>
          <a:p>
            <a:pPr marL="457200" lvl="1" indent="0">
              <a:buNone/>
            </a:pPr>
            <a:r>
              <a:rPr lang="en-US" altLang="zh-CN" b="1" dirty="0" err="1">
                <a:solidFill>
                  <a:srgbClr val="FF0000"/>
                </a:solidFill>
              </a:rPr>
              <a:t>D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4</a:t>
            </a:r>
            <a:r>
              <a:rPr lang="en-US" altLang="zh-CN" b="1" dirty="0">
                <a:solidFill>
                  <a:srgbClr val="FF0000"/>
                </a:solidFill>
              </a:rPr>
              <a:t>’(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3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’)’=Q</a:t>
            </a:r>
            <a:r>
              <a:rPr lang="en-US" altLang="zh-CN" b="1" baseline="-25000" dirty="0">
                <a:solidFill>
                  <a:srgbClr val="FF0000"/>
                </a:solidFill>
              </a:rPr>
              <a:t>4</a:t>
            </a:r>
            <a:r>
              <a:rPr lang="en-US" altLang="zh-CN" b="1" dirty="0">
                <a:solidFill>
                  <a:srgbClr val="FF0000"/>
                </a:solidFill>
              </a:rPr>
              <a:t>’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3</a:t>
            </a:r>
            <a:r>
              <a:rPr lang="en-US" altLang="zh-CN" b="1" dirty="0">
                <a:solidFill>
                  <a:srgbClr val="FF0000"/>
                </a:solidFill>
              </a:rPr>
              <a:t>’+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4</a:t>
            </a:r>
            <a:r>
              <a:rPr lang="en-US" altLang="zh-CN" b="1" dirty="0" err="1">
                <a:solidFill>
                  <a:srgbClr val="FF0000"/>
                </a:solidFill>
              </a:rPr>
              <a:t>’Q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endParaRPr lang="en-US" altLang="zh-CN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742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286000" y="1295400"/>
            <a:ext cx="7543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3120986" y="474822"/>
            <a:ext cx="5950027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Three bit Asynchronous Counter</a:t>
            </a:r>
          </a:p>
        </p:txBody>
      </p:sp>
      <p:sp>
        <p:nvSpPr>
          <p:cNvPr id="14342" name="Rectangle 10"/>
          <p:cNvSpPr>
            <a:spLocks noChangeArrowheads="1"/>
          </p:cNvSpPr>
          <p:nvPr/>
        </p:nvSpPr>
        <p:spPr bwMode="auto">
          <a:xfrm>
            <a:off x="2030413" y="3578225"/>
            <a:ext cx="5729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000" i="1">
                <a:solidFill>
                  <a:srgbClr val="00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CLK</a:t>
            </a:r>
            <a:endParaRPr lang="en-US" altLang="zh-CN" sz="2000">
              <a:ea typeface="宋体" panose="02010600030101010101" pitchFamily="2" charset="-122"/>
            </a:endParaRPr>
          </a:p>
        </p:txBody>
      </p:sp>
      <p:sp>
        <p:nvSpPr>
          <p:cNvPr id="14343" name="Text Box 16"/>
          <p:cNvSpPr txBox="1">
            <a:spLocks noChangeArrowheads="1"/>
          </p:cNvSpPr>
          <p:nvPr/>
        </p:nvSpPr>
        <p:spPr bwMode="auto">
          <a:xfrm>
            <a:off x="2031999" y="4343400"/>
            <a:ext cx="7910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i="1" dirty="0" err="1">
                <a:solidFill>
                  <a:srgbClr val="FF0000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000" baseline="-25000" dirty="0" err="1">
                <a:solidFill>
                  <a:srgbClr val="FF0000"/>
                </a:solidFill>
                <a:ea typeface="宋体" panose="02010600030101010101" pitchFamily="2" charset="-122"/>
              </a:rPr>
              <a:t>0</a:t>
            </a:r>
            <a:endParaRPr lang="en-US" altLang="zh-CN" sz="2000" baseline="-250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4344" name="Text Box 24"/>
          <p:cNvSpPr txBox="1">
            <a:spLocks noChangeArrowheads="1"/>
          </p:cNvSpPr>
          <p:nvPr/>
        </p:nvSpPr>
        <p:spPr bwMode="auto">
          <a:xfrm>
            <a:off x="2031999" y="5238690"/>
            <a:ext cx="7910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i="1" dirty="0" err="1">
                <a:solidFill>
                  <a:srgbClr val="FF0000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000" baseline="-25000" dirty="0" err="1">
                <a:solidFill>
                  <a:srgbClr val="FF0000"/>
                </a:solidFill>
                <a:ea typeface="宋体" panose="02010600030101010101" pitchFamily="2" charset="-122"/>
              </a:rPr>
              <a:t>1</a:t>
            </a:r>
            <a:endParaRPr lang="en-US" altLang="zh-CN" sz="2000" baseline="-250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4345" name="Text Box 25"/>
          <p:cNvSpPr txBox="1">
            <a:spLocks noChangeArrowheads="1"/>
          </p:cNvSpPr>
          <p:nvPr/>
        </p:nvSpPr>
        <p:spPr bwMode="auto">
          <a:xfrm>
            <a:off x="2031999" y="6076890"/>
            <a:ext cx="7910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i="1" dirty="0" err="1">
                <a:solidFill>
                  <a:srgbClr val="FF0000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000" baseline="-25000" dirty="0" err="1">
                <a:solidFill>
                  <a:srgbClr val="FF0000"/>
                </a:solidFill>
                <a:ea typeface="宋体" panose="02010600030101010101" pitchFamily="2" charset="-122"/>
              </a:rPr>
              <a:t>2</a:t>
            </a:r>
            <a:endParaRPr lang="en-US" altLang="zh-CN" sz="2000" baseline="-250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4346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381874"/>
              </p:ext>
            </p:extLst>
          </p:nvPr>
        </p:nvGraphicFramePr>
        <p:xfrm>
          <a:off x="2489200" y="3429000"/>
          <a:ext cx="7797800" cy="3272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3390120" imgH="1405080" progId="">
                  <p:embed/>
                </p:oleObj>
              </mc:Choice>
              <mc:Fallback>
                <p:oleObj name="CorelDRAW" r:id="rId4" imgW="3390120" imgH="1405080" progId="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200" y="3429000"/>
                        <a:ext cx="7797800" cy="32726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7" name="Text Box 3"/>
          <p:cNvSpPr txBox="1">
            <a:spLocks noChangeArrowheads="1"/>
          </p:cNvSpPr>
          <p:nvPr/>
        </p:nvSpPr>
        <p:spPr bwMode="auto">
          <a:xfrm>
            <a:off x="685800" y="1295400"/>
            <a:ext cx="10591800" cy="1815882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Notice that the </a:t>
            </a:r>
            <a:r>
              <a:rPr lang="en-US" altLang="zh-CN" sz="2800" b="1" i="1" dirty="0">
                <a:ea typeface="宋体" panose="02010600030101010101" pitchFamily="2" charset="-122"/>
              </a:rPr>
              <a:t>Q</a:t>
            </a:r>
            <a:r>
              <a:rPr lang="en-US" altLang="zh-CN" sz="2800" b="1" baseline="-25000" dirty="0">
                <a:ea typeface="宋体" panose="02010600030101010101" pitchFamily="2" charset="-122"/>
              </a:rPr>
              <a:t>0</a:t>
            </a:r>
            <a:r>
              <a:rPr lang="en-US" altLang="zh-CN" sz="2800" b="1" dirty="0">
                <a:ea typeface="宋体" panose="02010600030101010101" pitchFamily="2" charset="-122"/>
              </a:rPr>
              <a:t> output is triggered on the leading edge of the clock signal. The following stage is triggered from </a:t>
            </a:r>
            <a:r>
              <a:rPr lang="en-US" altLang="zh-CN" sz="2800" b="1" i="1" dirty="0">
                <a:ea typeface="宋体" panose="02010600030101010101" pitchFamily="2" charset="-122"/>
              </a:rPr>
              <a:t>Q</a:t>
            </a:r>
            <a:r>
              <a:rPr lang="en-US" altLang="zh-CN" sz="2800" b="1" baseline="-25000" dirty="0">
                <a:ea typeface="宋体" panose="02010600030101010101" pitchFamily="2" charset="-122"/>
              </a:rPr>
              <a:t>0</a:t>
            </a:r>
            <a:r>
              <a:rPr lang="en-US" altLang="zh-CN" sz="2800" b="1" dirty="0">
                <a:ea typeface="宋体" panose="02010600030101010101" pitchFamily="2" charset="-122"/>
              </a:rPr>
              <a:t>. The leading edge of </a:t>
            </a:r>
            <a:r>
              <a:rPr lang="en-US" altLang="zh-CN" sz="2800" b="1" i="1" dirty="0">
                <a:ea typeface="宋体" panose="02010600030101010101" pitchFamily="2" charset="-122"/>
              </a:rPr>
              <a:t>Q</a:t>
            </a:r>
            <a:r>
              <a:rPr lang="en-US" altLang="zh-CN" sz="2800" b="1" baseline="-25000" dirty="0">
                <a:ea typeface="宋体" panose="02010600030101010101" pitchFamily="2" charset="-122"/>
              </a:rPr>
              <a:t>0</a:t>
            </a:r>
            <a:r>
              <a:rPr lang="en-US" altLang="zh-CN" sz="2800" b="1" dirty="0">
                <a:ea typeface="宋体" panose="02010600030101010101" pitchFamily="2" charset="-122"/>
              </a:rPr>
              <a:t> is equivalent to the trailing edge of </a:t>
            </a:r>
            <a:r>
              <a:rPr lang="en-US" altLang="zh-CN" sz="2800" b="1" i="1" dirty="0">
                <a:ea typeface="宋体" panose="02010600030101010101" pitchFamily="2" charset="-122"/>
              </a:rPr>
              <a:t>Q</a:t>
            </a:r>
            <a:r>
              <a:rPr lang="en-US" altLang="zh-CN" sz="2800" b="1" baseline="-25000" dirty="0">
                <a:ea typeface="宋体" panose="02010600030101010101" pitchFamily="2" charset="-122"/>
              </a:rPr>
              <a:t>0</a:t>
            </a:r>
            <a:r>
              <a:rPr lang="en-US" altLang="zh-CN" sz="2800" b="1" dirty="0">
                <a:ea typeface="宋体" panose="02010600030101010101" pitchFamily="2" charset="-122"/>
              </a:rPr>
              <a:t>. The resulting sequence is that of an 3-bit binary up counter.</a:t>
            </a:r>
          </a:p>
        </p:txBody>
      </p:sp>
      <p:sp>
        <p:nvSpPr>
          <p:cNvPr id="14348" name="Line 31"/>
          <p:cNvSpPr>
            <a:spLocks noChangeShapeType="1"/>
          </p:cNvSpPr>
          <p:nvPr/>
        </p:nvSpPr>
        <p:spPr bwMode="auto">
          <a:xfrm>
            <a:off x="8915400" y="1828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9" name="Line 33"/>
          <p:cNvSpPr>
            <a:spLocks noChangeShapeType="1"/>
          </p:cNvSpPr>
          <p:nvPr/>
        </p:nvSpPr>
        <p:spPr bwMode="auto">
          <a:xfrm>
            <a:off x="8229600" y="2209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57400" y="533400"/>
            <a:ext cx="8229600" cy="604837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CN" b="1" dirty="0"/>
              <a:t>5. Construct a transition table.</a:t>
            </a:r>
          </a:p>
          <a:p>
            <a:pPr marL="0" indent="0">
              <a:buNone/>
            </a:pPr>
            <a:endParaRPr lang="en-US" altLang="zh-CN" b="1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222577"/>
              </p:ext>
            </p:extLst>
          </p:nvPr>
        </p:nvGraphicFramePr>
        <p:xfrm>
          <a:off x="5181600" y="1371600"/>
          <a:ext cx="5334000" cy="518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286963" imgH="3200481" progId="">
                  <p:embed/>
                </p:oleObj>
              </mc:Choice>
              <mc:Fallback>
                <p:oleObj name="Visio" r:id="rId2" imgW="3286963" imgH="3200481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1371600"/>
                        <a:ext cx="5334000" cy="51854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BF6A9062-99E9-49FF-B68B-E26A84E7B934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2514600"/>
            <a:ext cx="4114800" cy="2163761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4</a:t>
            </a:r>
            <a:r>
              <a:rPr lang="en-US" altLang="zh-CN" b="1" baseline="30000" dirty="0" err="1">
                <a:solidFill>
                  <a:srgbClr val="FF0000"/>
                </a:solidFill>
              </a:rPr>
              <a:t>n+1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3</a:t>
            </a:r>
            <a:endParaRPr lang="en-US" altLang="zh-CN" b="1" baseline="-25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3</a:t>
            </a:r>
            <a:r>
              <a:rPr lang="en-US" altLang="zh-CN" b="1" baseline="30000" dirty="0" err="1">
                <a:solidFill>
                  <a:srgbClr val="FF0000"/>
                </a:solidFill>
              </a:rPr>
              <a:t>n+1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2</a:t>
            </a:r>
            <a:endParaRPr lang="en-US" altLang="zh-CN" b="1" baseline="-25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2</a:t>
            </a:r>
            <a:r>
              <a:rPr lang="en-US" altLang="zh-CN" b="1" baseline="30000" dirty="0" err="1">
                <a:solidFill>
                  <a:srgbClr val="FF0000"/>
                </a:solidFill>
              </a:rPr>
              <a:t>n+1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endParaRPr lang="en-US" altLang="zh-CN" b="1" baseline="-25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r>
              <a:rPr lang="en-US" altLang="zh-CN" b="1" baseline="30000" dirty="0" err="1">
                <a:solidFill>
                  <a:srgbClr val="FF0000"/>
                </a:solidFill>
              </a:rPr>
              <a:t>n+1</a:t>
            </a:r>
            <a:r>
              <a:rPr lang="en-US" altLang="zh-CN" b="1" dirty="0">
                <a:solidFill>
                  <a:srgbClr val="FF0000"/>
                </a:solidFill>
              </a:rPr>
              <a:t>=Q</a:t>
            </a:r>
            <a:r>
              <a:rPr lang="en-US" altLang="zh-CN" b="1" baseline="-25000" dirty="0">
                <a:solidFill>
                  <a:srgbClr val="FF0000"/>
                </a:solidFill>
              </a:rPr>
              <a:t>4</a:t>
            </a:r>
            <a:r>
              <a:rPr lang="en-US" altLang="zh-CN" b="1" dirty="0">
                <a:solidFill>
                  <a:srgbClr val="FF0000"/>
                </a:solidFill>
              </a:rPr>
              <a:t>’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3</a:t>
            </a:r>
            <a:r>
              <a:rPr lang="en-US" altLang="zh-CN" b="1" dirty="0">
                <a:solidFill>
                  <a:srgbClr val="FF0000"/>
                </a:solidFill>
              </a:rPr>
              <a:t>’+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4</a:t>
            </a:r>
            <a:r>
              <a:rPr lang="en-US" altLang="zh-CN" b="1" dirty="0" err="1">
                <a:solidFill>
                  <a:srgbClr val="FF0000"/>
                </a:solidFill>
              </a:rPr>
              <a:t>’Q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endParaRPr lang="en-US" altLang="zh-CN" b="1" baseline="-25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85485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308100" y="304800"/>
            <a:ext cx="9131300" cy="935037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90000"/>
              </a:lnSpc>
              <a:buNone/>
            </a:pPr>
            <a:r>
              <a:rPr lang="en-US" altLang="zh-CN" b="1" dirty="0"/>
              <a:t>6. Assign symbols to the states and construct a table or state diagram.</a:t>
            </a:r>
          </a:p>
          <a:p>
            <a:pPr>
              <a:lnSpc>
                <a:spcPct val="90000"/>
              </a:lnSpc>
            </a:pPr>
            <a:endParaRPr lang="en-US" altLang="zh-CN" sz="2800" b="1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508704"/>
              </p:ext>
            </p:extLst>
          </p:nvPr>
        </p:nvGraphicFramePr>
        <p:xfrm>
          <a:off x="1208183" y="1447800"/>
          <a:ext cx="9261953" cy="123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969669" imgH="525542" progId="">
                  <p:embed/>
                </p:oleObj>
              </mc:Choice>
              <mc:Fallback>
                <p:oleObj name="Visio" r:id="rId3" imgW="4969669" imgH="525542" progId="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183" y="1447800"/>
                        <a:ext cx="9261953" cy="12398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24483"/>
              </p:ext>
            </p:extLst>
          </p:nvPr>
        </p:nvGraphicFramePr>
        <p:xfrm>
          <a:off x="3552032" y="2819400"/>
          <a:ext cx="4643436" cy="3837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061811" imgH="2845832" progId="">
                  <p:embed/>
                </p:oleObj>
              </mc:Choice>
              <mc:Fallback>
                <p:oleObj name="Visio" r:id="rId5" imgW="3061811" imgH="2845832" progId="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2032" y="2819400"/>
                        <a:ext cx="4643436" cy="3837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5941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898300"/>
              </p:ext>
            </p:extLst>
          </p:nvPr>
        </p:nvGraphicFramePr>
        <p:xfrm>
          <a:off x="6324600" y="1905000"/>
          <a:ext cx="5356225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463747" imgH="403860" progId="">
                  <p:embed/>
                </p:oleObj>
              </mc:Choice>
              <mc:Fallback>
                <p:oleObj name="Visio" r:id="rId2" imgW="3463747" imgH="40386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905000"/>
                        <a:ext cx="5356225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6640512" y="1938339"/>
            <a:ext cx="0" cy="3971925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7180262" y="1949451"/>
            <a:ext cx="0" cy="3971925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7751762" y="1962151"/>
            <a:ext cx="0" cy="3971925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8302624" y="2003426"/>
            <a:ext cx="0" cy="3971925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8859837" y="1989139"/>
            <a:ext cx="0" cy="3971925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9415462" y="1989139"/>
            <a:ext cx="0" cy="3971925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9967912" y="1949451"/>
            <a:ext cx="0" cy="3971925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10539412" y="1966914"/>
            <a:ext cx="0" cy="3971925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11095037" y="1974851"/>
            <a:ext cx="0" cy="3971925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Group 14"/>
          <p:cNvGrpSpPr>
            <a:grpSpLocks/>
          </p:cNvGrpSpPr>
          <p:nvPr/>
        </p:nvGrpSpPr>
        <p:grpSpPr bwMode="auto">
          <a:xfrm>
            <a:off x="6342062" y="3130550"/>
            <a:ext cx="298450" cy="2374900"/>
            <a:chOff x="1133" y="2110"/>
            <a:chExt cx="188" cy="1496"/>
          </a:xfrm>
        </p:grpSpPr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1140" y="2110"/>
              <a:ext cx="17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1133" y="2557"/>
              <a:ext cx="17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>
              <a:off x="1151" y="3010"/>
              <a:ext cx="17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>
              <a:off x="1151" y="3606"/>
              <a:ext cx="17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Group 19"/>
          <p:cNvGrpSpPr>
            <a:grpSpLocks/>
          </p:cNvGrpSpPr>
          <p:nvPr/>
        </p:nvGrpSpPr>
        <p:grpSpPr bwMode="auto">
          <a:xfrm>
            <a:off x="9971087" y="3119438"/>
            <a:ext cx="584200" cy="1905000"/>
            <a:chOff x="3419" y="2103"/>
            <a:chExt cx="368" cy="1200"/>
          </a:xfrm>
        </p:grpSpPr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3419" y="2103"/>
              <a:ext cx="35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3419" y="2557"/>
              <a:ext cx="35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3429" y="3021"/>
              <a:ext cx="35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3420" y="3303"/>
              <a:ext cx="35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" name="Group 24"/>
          <p:cNvGrpSpPr>
            <a:grpSpLocks/>
          </p:cNvGrpSpPr>
          <p:nvPr/>
        </p:nvGrpSpPr>
        <p:grpSpPr bwMode="auto">
          <a:xfrm>
            <a:off x="6640512" y="2714625"/>
            <a:ext cx="539750" cy="2800350"/>
            <a:chOff x="1321" y="1848"/>
            <a:chExt cx="340" cy="1764"/>
          </a:xfrm>
        </p:grpSpPr>
        <p:grpSp>
          <p:nvGrpSpPr>
            <p:cNvPr id="24" name="Group 25"/>
            <p:cNvGrpSpPr>
              <a:grpSpLocks/>
            </p:cNvGrpSpPr>
            <p:nvPr/>
          </p:nvGrpSpPr>
          <p:grpSpPr bwMode="auto">
            <a:xfrm>
              <a:off x="1321" y="1848"/>
              <a:ext cx="340" cy="1764"/>
              <a:chOff x="1321" y="1848"/>
              <a:chExt cx="340" cy="1764"/>
            </a:xfrm>
          </p:grpSpPr>
          <p:sp>
            <p:nvSpPr>
              <p:cNvPr id="26" name="Line 26"/>
              <p:cNvSpPr>
                <a:spLocks noChangeShapeType="1"/>
              </p:cNvSpPr>
              <p:nvPr/>
            </p:nvSpPr>
            <p:spPr bwMode="auto">
              <a:xfrm>
                <a:off x="1321" y="1848"/>
                <a:ext cx="340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27"/>
              <p:cNvSpPr>
                <a:spLocks noChangeShapeType="1"/>
              </p:cNvSpPr>
              <p:nvPr/>
            </p:nvSpPr>
            <p:spPr bwMode="auto">
              <a:xfrm>
                <a:off x="1321" y="2557"/>
                <a:ext cx="340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>
                <a:off x="1321" y="3003"/>
                <a:ext cx="340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29"/>
              <p:cNvSpPr>
                <a:spLocks noChangeShapeType="1"/>
              </p:cNvSpPr>
              <p:nvPr/>
            </p:nvSpPr>
            <p:spPr bwMode="auto">
              <a:xfrm>
                <a:off x="1321" y="3612"/>
                <a:ext cx="340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5" name="Line 30"/>
            <p:cNvSpPr>
              <a:spLocks noChangeShapeType="1"/>
            </p:cNvSpPr>
            <p:nvPr/>
          </p:nvSpPr>
          <p:spPr bwMode="auto">
            <a:xfrm flipV="1">
              <a:off x="1321" y="1848"/>
              <a:ext cx="0" cy="26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" name="Group 31"/>
          <p:cNvGrpSpPr>
            <a:grpSpLocks/>
          </p:cNvGrpSpPr>
          <p:nvPr/>
        </p:nvGrpSpPr>
        <p:grpSpPr bwMode="auto">
          <a:xfrm>
            <a:off x="7169149" y="2714625"/>
            <a:ext cx="579438" cy="2801938"/>
            <a:chOff x="1654" y="1848"/>
            <a:chExt cx="365" cy="1765"/>
          </a:xfrm>
        </p:grpSpPr>
        <p:grpSp>
          <p:nvGrpSpPr>
            <p:cNvPr id="31" name="Group 32"/>
            <p:cNvGrpSpPr>
              <a:grpSpLocks/>
            </p:cNvGrpSpPr>
            <p:nvPr/>
          </p:nvGrpSpPr>
          <p:grpSpPr bwMode="auto">
            <a:xfrm>
              <a:off x="1654" y="1848"/>
              <a:ext cx="365" cy="1765"/>
              <a:chOff x="1654" y="1848"/>
              <a:chExt cx="365" cy="1765"/>
            </a:xfrm>
          </p:grpSpPr>
          <p:sp>
            <p:nvSpPr>
              <p:cNvPr id="33" name="Line 33"/>
              <p:cNvSpPr>
                <a:spLocks noChangeShapeType="1"/>
              </p:cNvSpPr>
              <p:nvPr/>
            </p:nvSpPr>
            <p:spPr bwMode="auto">
              <a:xfrm>
                <a:off x="1654" y="1848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34"/>
              <p:cNvSpPr>
                <a:spLocks noChangeShapeType="1"/>
              </p:cNvSpPr>
              <p:nvPr/>
            </p:nvSpPr>
            <p:spPr bwMode="auto">
              <a:xfrm>
                <a:off x="1661" y="2273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35"/>
              <p:cNvSpPr>
                <a:spLocks noChangeShapeType="1"/>
              </p:cNvSpPr>
              <p:nvPr/>
            </p:nvSpPr>
            <p:spPr bwMode="auto">
              <a:xfrm>
                <a:off x="1661" y="3009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36"/>
              <p:cNvSpPr>
                <a:spLocks noChangeShapeType="1"/>
              </p:cNvSpPr>
              <p:nvPr/>
            </p:nvSpPr>
            <p:spPr bwMode="auto">
              <a:xfrm>
                <a:off x="1661" y="3613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2" name="Line 37"/>
            <p:cNvSpPr>
              <a:spLocks noChangeShapeType="1"/>
            </p:cNvSpPr>
            <p:nvPr/>
          </p:nvSpPr>
          <p:spPr bwMode="auto">
            <a:xfrm flipV="1">
              <a:off x="1661" y="2265"/>
              <a:ext cx="0" cy="26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7" name="Group 38"/>
          <p:cNvGrpSpPr>
            <a:grpSpLocks/>
          </p:cNvGrpSpPr>
          <p:nvPr/>
        </p:nvGrpSpPr>
        <p:grpSpPr bwMode="auto">
          <a:xfrm>
            <a:off x="8847137" y="3108326"/>
            <a:ext cx="582612" cy="1916113"/>
            <a:chOff x="2711" y="2096"/>
            <a:chExt cx="367" cy="1207"/>
          </a:xfrm>
        </p:grpSpPr>
        <p:grpSp>
          <p:nvGrpSpPr>
            <p:cNvPr id="38" name="Group 39"/>
            <p:cNvGrpSpPr>
              <a:grpSpLocks/>
            </p:cNvGrpSpPr>
            <p:nvPr/>
          </p:nvGrpSpPr>
          <p:grpSpPr bwMode="auto">
            <a:xfrm>
              <a:off x="2711" y="2096"/>
              <a:ext cx="367" cy="1207"/>
              <a:chOff x="2711" y="2096"/>
              <a:chExt cx="367" cy="1207"/>
            </a:xfrm>
          </p:grpSpPr>
          <p:sp>
            <p:nvSpPr>
              <p:cNvPr id="40" name="Line 40"/>
              <p:cNvSpPr>
                <a:spLocks noChangeShapeType="1"/>
              </p:cNvSpPr>
              <p:nvPr/>
            </p:nvSpPr>
            <p:spPr bwMode="auto">
              <a:xfrm>
                <a:off x="2720" y="2096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Line 41"/>
              <p:cNvSpPr>
                <a:spLocks noChangeShapeType="1"/>
              </p:cNvSpPr>
              <p:nvPr/>
            </p:nvSpPr>
            <p:spPr bwMode="auto">
              <a:xfrm>
                <a:off x="2720" y="2273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42"/>
              <p:cNvSpPr>
                <a:spLocks noChangeShapeType="1"/>
              </p:cNvSpPr>
              <p:nvPr/>
            </p:nvSpPr>
            <p:spPr bwMode="auto">
              <a:xfrm>
                <a:off x="2720" y="2718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>
                <a:off x="2711" y="3303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9" name="Line 44"/>
            <p:cNvSpPr>
              <a:spLocks noChangeShapeType="1"/>
            </p:cNvSpPr>
            <p:nvPr/>
          </p:nvSpPr>
          <p:spPr bwMode="auto">
            <a:xfrm flipV="1">
              <a:off x="3069" y="2282"/>
              <a:ext cx="0" cy="26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4" name="Group 45"/>
          <p:cNvGrpSpPr>
            <a:grpSpLocks/>
          </p:cNvGrpSpPr>
          <p:nvPr/>
        </p:nvGrpSpPr>
        <p:grpSpPr bwMode="auto">
          <a:xfrm>
            <a:off x="7734299" y="2714626"/>
            <a:ext cx="571500" cy="2792413"/>
            <a:chOff x="2010" y="1848"/>
            <a:chExt cx="360" cy="1759"/>
          </a:xfrm>
        </p:grpSpPr>
        <p:grpSp>
          <p:nvGrpSpPr>
            <p:cNvPr id="45" name="Group 46"/>
            <p:cNvGrpSpPr>
              <a:grpSpLocks/>
            </p:cNvGrpSpPr>
            <p:nvPr/>
          </p:nvGrpSpPr>
          <p:grpSpPr bwMode="auto">
            <a:xfrm>
              <a:off x="2010" y="1848"/>
              <a:ext cx="360" cy="1759"/>
              <a:chOff x="2010" y="1848"/>
              <a:chExt cx="360" cy="1759"/>
            </a:xfrm>
          </p:grpSpPr>
          <p:sp>
            <p:nvSpPr>
              <p:cNvPr id="47" name="Line 47"/>
              <p:cNvSpPr>
                <a:spLocks noChangeShapeType="1"/>
              </p:cNvSpPr>
              <p:nvPr/>
            </p:nvSpPr>
            <p:spPr bwMode="auto">
              <a:xfrm>
                <a:off x="2012" y="1848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Line 48"/>
              <p:cNvSpPr>
                <a:spLocks noChangeShapeType="1"/>
              </p:cNvSpPr>
              <p:nvPr/>
            </p:nvSpPr>
            <p:spPr bwMode="auto">
              <a:xfrm>
                <a:off x="2012" y="2273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Line 49"/>
              <p:cNvSpPr>
                <a:spLocks noChangeShapeType="1"/>
              </p:cNvSpPr>
              <p:nvPr/>
            </p:nvSpPr>
            <p:spPr bwMode="auto">
              <a:xfrm>
                <a:off x="2012" y="2717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Line 50"/>
              <p:cNvSpPr>
                <a:spLocks noChangeShapeType="1"/>
              </p:cNvSpPr>
              <p:nvPr/>
            </p:nvSpPr>
            <p:spPr bwMode="auto">
              <a:xfrm>
                <a:off x="2010" y="3607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6" name="Line 51"/>
            <p:cNvSpPr>
              <a:spLocks noChangeShapeType="1"/>
            </p:cNvSpPr>
            <p:nvPr/>
          </p:nvSpPr>
          <p:spPr bwMode="auto">
            <a:xfrm flipV="1">
              <a:off x="2019" y="2720"/>
              <a:ext cx="0" cy="26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" name="Group 52"/>
          <p:cNvGrpSpPr>
            <a:grpSpLocks/>
          </p:cNvGrpSpPr>
          <p:nvPr/>
        </p:nvGrpSpPr>
        <p:grpSpPr bwMode="auto">
          <a:xfrm>
            <a:off x="9385300" y="3119438"/>
            <a:ext cx="612775" cy="1905000"/>
            <a:chOff x="3050" y="2103"/>
            <a:chExt cx="386" cy="1200"/>
          </a:xfrm>
        </p:grpSpPr>
        <p:grpSp>
          <p:nvGrpSpPr>
            <p:cNvPr id="52" name="Group 53"/>
            <p:cNvGrpSpPr>
              <a:grpSpLocks/>
            </p:cNvGrpSpPr>
            <p:nvPr/>
          </p:nvGrpSpPr>
          <p:grpSpPr bwMode="auto">
            <a:xfrm>
              <a:off x="3050" y="2103"/>
              <a:ext cx="386" cy="1200"/>
              <a:chOff x="3050" y="2103"/>
              <a:chExt cx="386" cy="1200"/>
            </a:xfrm>
          </p:grpSpPr>
          <p:sp>
            <p:nvSpPr>
              <p:cNvPr id="54" name="Line 54"/>
              <p:cNvSpPr>
                <a:spLocks noChangeShapeType="1"/>
              </p:cNvSpPr>
              <p:nvPr/>
            </p:nvSpPr>
            <p:spPr bwMode="auto">
              <a:xfrm>
                <a:off x="3050" y="2103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Line 55"/>
              <p:cNvSpPr>
                <a:spLocks noChangeShapeType="1"/>
              </p:cNvSpPr>
              <p:nvPr/>
            </p:nvSpPr>
            <p:spPr bwMode="auto">
              <a:xfrm>
                <a:off x="3070" y="2557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Line 56"/>
              <p:cNvSpPr>
                <a:spLocks noChangeShapeType="1"/>
              </p:cNvSpPr>
              <p:nvPr/>
            </p:nvSpPr>
            <p:spPr bwMode="auto">
              <a:xfrm>
                <a:off x="3078" y="2718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57"/>
              <p:cNvSpPr>
                <a:spLocks noChangeShapeType="1"/>
              </p:cNvSpPr>
              <p:nvPr/>
            </p:nvSpPr>
            <p:spPr bwMode="auto">
              <a:xfrm>
                <a:off x="3061" y="3303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3" name="Line 58"/>
            <p:cNvSpPr>
              <a:spLocks noChangeShapeType="1"/>
            </p:cNvSpPr>
            <p:nvPr/>
          </p:nvSpPr>
          <p:spPr bwMode="auto">
            <a:xfrm flipV="1">
              <a:off x="3419" y="2735"/>
              <a:ext cx="1" cy="27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8" name="Group 59"/>
          <p:cNvGrpSpPr>
            <a:grpSpLocks/>
          </p:cNvGrpSpPr>
          <p:nvPr/>
        </p:nvGrpSpPr>
        <p:grpSpPr bwMode="auto">
          <a:xfrm>
            <a:off x="8291512" y="2714626"/>
            <a:ext cx="582612" cy="2771775"/>
            <a:chOff x="2361" y="1848"/>
            <a:chExt cx="367" cy="1746"/>
          </a:xfrm>
        </p:grpSpPr>
        <p:grpSp>
          <p:nvGrpSpPr>
            <p:cNvPr id="59" name="Group 60"/>
            <p:cNvGrpSpPr>
              <a:grpSpLocks/>
            </p:cNvGrpSpPr>
            <p:nvPr/>
          </p:nvGrpSpPr>
          <p:grpSpPr bwMode="auto">
            <a:xfrm>
              <a:off x="2361" y="1848"/>
              <a:ext cx="367" cy="1452"/>
              <a:chOff x="2361" y="1848"/>
              <a:chExt cx="367" cy="1452"/>
            </a:xfrm>
          </p:grpSpPr>
          <p:sp>
            <p:nvSpPr>
              <p:cNvPr id="62" name="Line 61"/>
              <p:cNvSpPr>
                <a:spLocks noChangeShapeType="1"/>
              </p:cNvSpPr>
              <p:nvPr/>
            </p:nvSpPr>
            <p:spPr bwMode="auto">
              <a:xfrm>
                <a:off x="2361" y="3300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Line 62"/>
              <p:cNvSpPr>
                <a:spLocks noChangeShapeType="1"/>
              </p:cNvSpPr>
              <p:nvPr/>
            </p:nvSpPr>
            <p:spPr bwMode="auto">
              <a:xfrm>
                <a:off x="2370" y="2718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Line 63"/>
              <p:cNvSpPr>
                <a:spLocks noChangeShapeType="1"/>
              </p:cNvSpPr>
              <p:nvPr/>
            </p:nvSpPr>
            <p:spPr bwMode="auto">
              <a:xfrm>
                <a:off x="2362" y="2273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Line 64"/>
              <p:cNvSpPr>
                <a:spLocks noChangeShapeType="1"/>
              </p:cNvSpPr>
              <p:nvPr/>
            </p:nvSpPr>
            <p:spPr bwMode="auto">
              <a:xfrm>
                <a:off x="2361" y="1848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0" name="Line 65"/>
            <p:cNvSpPr>
              <a:spLocks noChangeShapeType="1"/>
            </p:cNvSpPr>
            <p:nvPr/>
          </p:nvSpPr>
          <p:spPr bwMode="auto">
            <a:xfrm flipV="1">
              <a:off x="2710" y="1848"/>
              <a:ext cx="0" cy="26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Line 66"/>
            <p:cNvSpPr>
              <a:spLocks noChangeShapeType="1"/>
            </p:cNvSpPr>
            <p:nvPr/>
          </p:nvSpPr>
          <p:spPr bwMode="auto">
            <a:xfrm flipV="1">
              <a:off x="2370" y="3318"/>
              <a:ext cx="0" cy="27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6" name="Group 67"/>
          <p:cNvGrpSpPr>
            <a:grpSpLocks/>
          </p:cNvGrpSpPr>
          <p:nvPr/>
        </p:nvGrpSpPr>
        <p:grpSpPr bwMode="auto">
          <a:xfrm>
            <a:off x="10526712" y="3119438"/>
            <a:ext cx="582612" cy="2386012"/>
            <a:chOff x="3769" y="2103"/>
            <a:chExt cx="367" cy="1503"/>
          </a:xfrm>
        </p:grpSpPr>
        <p:grpSp>
          <p:nvGrpSpPr>
            <p:cNvPr id="67" name="Group 68"/>
            <p:cNvGrpSpPr>
              <a:grpSpLocks/>
            </p:cNvGrpSpPr>
            <p:nvPr/>
          </p:nvGrpSpPr>
          <p:grpSpPr bwMode="auto">
            <a:xfrm>
              <a:off x="3769" y="2103"/>
              <a:ext cx="367" cy="1503"/>
              <a:chOff x="3769" y="2103"/>
              <a:chExt cx="367" cy="1503"/>
            </a:xfrm>
          </p:grpSpPr>
          <p:sp>
            <p:nvSpPr>
              <p:cNvPr id="69" name="Line 69"/>
              <p:cNvSpPr>
                <a:spLocks noChangeShapeType="1"/>
              </p:cNvSpPr>
              <p:nvPr/>
            </p:nvSpPr>
            <p:spPr bwMode="auto">
              <a:xfrm>
                <a:off x="3769" y="2103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Line 70"/>
              <p:cNvSpPr>
                <a:spLocks noChangeShapeType="1"/>
              </p:cNvSpPr>
              <p:nvPr/>
            </p:nvSpPr>
            <p:spPr bwMode="auto">
              <a:xfrm>
                <a:off x="3769" y="2557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Line 71"/>
              <p:cNvSpPr>
                <a:spLocks noChangeShapeType="1"/>
              </p:cNvSpPr>
              <p:nvPr/>
            </p:nvSpPr>
            <p:spPr bwMode="auto">
              <a:xfrm>
                <a:off x="3778" y="3028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Line 72"/>
              <p:cNvSpPr>
                <a:spLocks noChangeShapeType="1"/>
              </p:cNvSpPr>
              <p:nvPr/>
            </p:nvSpPr>
            <p:spPr bwMode="auto">
              <a:xfrm>
                <a:off x="3769" y="3606"/>
                <a:ext cx="35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" name="Line 73"/>
            <p:cNvSpPr>
              <a:spLocks noChangeShapeType="1"/>
            </p:cNvSpPr>
            <p:nvPr/>
          </p:nvSpPr>
          <p:spPr bwMode="auto">
            <a:xfrm flipV="1">
              <a:off x="3777" y="3313"/>
              <a:ext cx="0" cy="27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3" name="Text Box 74"/>
          <p:cNvSpPr txBox="1">
            <a:spLocks noChangeArrowheads="1"/>
          </p:cNvSpPr>
          <p:nvPr/>
        </p:nvSpPr>
        <p:spPr bwMode="auto">
          <a:xfrm>
            <a:off x="5153025" y="1978026"/>
            <a:ext cx="1171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>
                <a:latin typeface="Verdana" panose="020B0604030504040204" pitchFamily="34" charset="0"/>
                <a:ea typeface="宋体" panose="02010600030101010101" pitchFamily="2" charset="-122"/>
              </a:rPr>
              <a:t>CP</a:t>
            </a:r>
          </a:p>
        </p:txBody>
      </p:sp>
      <p:sp>
        <p:nvSpPr>
          <p:cNvPr id="74" name="Text Box 75"/>
          <p:cNvSpPr txBox="1">
            <a:spLocks noChangeArrowheads="1"/>
          </p:cNvSpPr>
          <p:nvPr/>
        </p:nvSpPr>
        <p:spPr bwMode="auto">
          <a:xfrm>
            <a:off x="5154613" y="2843214"/>
            <a:ext cx="1171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>
                <a:latin typeface="Verdana" panose="020B060403050404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Verdana" panose="020B060403050404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75" name="Text Box 76"/>
          <p:cNvSpPr txBox="1">
            <a:spLocks noChangeArrowheads="1"/>
          </p:cNvSpPr>
          <p:nvPr/>
        </p:nvSpPr>
        <p:spPr bwMode="auto">
          <a:xfrm>
            <a:off x="5153025" y="3570289"/>
            <a:ext cx="1171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>
                <a:latin typeface="Verdana" panose="020B060403050404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Verdana" panose="020B060403050404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6" name="Text Box 77"/>
          <p:cNvSpPr txBox="1">
            <a:spLocks noChangeArrowheads="1"/>
          </p:cNvSpPr>
          <p:nvPr/>
        </p:nvSpPr>
        <p:spPr bwMode="auto">
          <a:xfrm>
            <a:off x="5199063" y="4283076"/>
            <a:ext cx="1171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>
                <a:latin typeface="Verdana" panose="020B060403050404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Verdana" panose="020B060403050404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77" name="Text Box 78"/>
          <p:cNvSpPr txBox="1">
            <a:spLocks noChangeArrowheads="1"/>
          </p:cNvSpPr>
          <p:nvPr/>
        </p:nvSpPr>
        <p:spPr bwMode="auto">
          <a:xfrm>
            <a:off x="5154613" y="5229226"/>
            <a:ext cx="1171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>
                <a:latin typeface="Verdana" panose="020B0604030504040204" pitchFamily="34" charset="0"/>
                <a:ea typeface="宋体" panose="02010600030101010101" pitchFamily="2" charset="-122"/>
              </a:rPr>
              <a:t>Q</a:t>
            </a:r>
            <a:r>
              <a:rPr lang="en-US" altLang="zh-CN" baseline="-25000">
                <a:latin typeface="Verdana" panose="020B0604030504040204" pitchFamily="34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78" name="Rectangle 79"/>
          <p:cNvSpPr>
            <a:spLocks noChangeArrowheads="1"/>
          </p:cNvSpPr>
          <p:nvPr/>
        </p:nvSpPr>
        <p:spPr bwMode="auto">
          <a:xfrm>
            <a:off x="6281738" y="5522914"/>
            <a:ext cx="5208587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80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/>
              <a:t>S</a:t>
            </a:r>
            <a:r>
              <a:rPr lang="en-US" altLang="zh-CN" baseline="-25000"/>
              <a:t>0</a:t>
            </a:r>
            <a:r>
              <a:rPr lang="en-US" altLang="zh-CN"/>
              <a:t>  S</a:t>
            </a:r>
            <a:r>
              <a:rPr lang="en-US" altLang="zh-CN" baseline="-25000"/>
              <a:t>1</a:t>
            </a:r>
            <a:r>
              <a:rPr lang="en-US" altLang="zh-CN"/>
              <a:t>    S</a:t>
            </a:r>
            <a:r>
              <a:rPr lang="en-US" altLang="zh-CN" baseline="-25000"/>
              <a:t>3</a:t>
            </a:r>
            <a:r>
              <a:rPr lang="en-US" altLang="zh-CN"/>
              <a:t>    S</a:t>
            </a:r>
            <a:r>
              <a:rPr lang="en-US" altLang="zh-CN" baseline="-25000"/>
              <a:t>7    </a:t>
            </a:r>
            <a:r>
              <a:rPr lang="en-US" altLang="zh-CN"/>
              <a:t>S</a:t>
            </a:r>
            <a:r>
              <a:rPr lang="en-US" altLang="zh-CN" baseline="-25000"/>
              <a:t>15    </a:t>
            </a:r>
            <a:r>
              <a:rPr lang="en-US" altLang="zh-CN"/>
              <a:t>S</a:t>
            </a:r>
            <a:r>
              <a:rPr lang="en-US" altLang="zh-CN" baseline="-25000"/>
              <a:t>14    </a:t>
            </a:r>
            <a:r>
              <a:rPr lang="en-US" altLang="zh-CN"/>
              <a:t>S</a:t>
            </a:r>
            <a:r>
              <a:rPr lang="en-US" altLang="zh-CN" baseline="-25000"/>
              <a:t>12    </a:t>
            </a:r>
            <a:r>
              <a:rPr lang="en-US" altLang="zh-CN"/>
              <a:t>S</a:t>
            </a:r>
            <a:r>
              <a:rPr lang="en-US" altLang="zh-CN" baseline="-25000"/>
              <a:t>8     </a:t>
            </a:r>
            <a:r>
              <a:rPr lang="en-US" altLang="zh-CN"/>
              <a:t>S</a:t>
            </a:r>
            <a:r>
              <a:rPr lang="en-US" altLang="zh-CN" baseline="-25000"/>
              <a:t>0</a:t>
            </a:r>
          </a:p>
        </p:txBody>
      </p:sp>
      <p:sp>
        <p:nvSpPr>
          <p:cNvPr id="79" name="Rectangle 3"/>
          <p:cNvSpPr txBox="1">
            <a:spLocks noChangeArrowheads="1"/>
          </p:cNvSpPr>
          <p:nvPr/>
        </p:nvSpPr>
        <p:spPr>
          <a:xfrm>
            <a:off x="1836737" y="380703"/>
            <a:ext cx="8229600" cy="749300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CN" b="1" dirty="0"/>
              <a:t>7. construct a timing diagram.</a:t>
            </a:r>
          </a:p>
        </p:txBody>
      </p:sp>
      <p:graphicFrame>
        <p:nvGraphicFramePr>
          <p:cNvPr id="83" name="Object 5">
            <a:extLst>
              <a:ext uri="{FF2B5EF4-FFF2-40B4-BE49-F238E27FC236}">
                <a16:creationId xmlns:a16="http://schemas.microsoft.com/office/drawing/2014/main" id="{14E71FBE-8C0C-4DEB-9E32-A7A8685AED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525533"/>
              </p:ext>
            </p:extLst>
          </p:nvPr>
        </p:nvGraphicFramePr>
        <p:xfrm>
          <a:off x="653879" y="1851851"/>
          <a:ext cx="4643436" cy="3837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061811" imgH="2845832" progId="">
                  <p:embed/>
                </p:oleObj>
              </mc:Choice>
              <mc:Fallback>
                <p:oleObj name="Visio" r:id="rId4" imgW="3061811" imgH="2845832" progId="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879" y="1851851"/>
                        <a:ext cx="4643436" cy="3837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870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0" y="381000"/>
            <a:ext cx="3818164" cy="838200"/>
          </a:xfrm>
          <a:solidFill>
            <a:srgbClr val="FFFF00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r>
              <a:rPr lang="en-US" altLang="zh-CN" sz="3200" b="1" dirty="0"/>
              <a:t>Exercise</a:t>
            </a:r>
            <a:endParaRPr lang="zh-CN" altLang="en-US" sz="3200" b="1" dirty="0"/>
          </a:p>
        </p:txBody>
      </p:sp>
      <p:sp>
        <p:nvSpPr>
          <p:cNvPr id="3" name="矩形 2"/>
          <p:cNvSpPr/>
          <p:nvPr/>
        </p:nvSpPr>
        <p:spPr>
          <a:xfrm>
            <a:off x="1447800" y="2433221"/>
            <a:ext cx="3818164" cy="2246769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Find the transition table and the state table for the Mealy sequential circuit below.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6F84F25-4B49-42FA-95CC-BDC9570756BE}"/>
              </a:ext>
            </a:extLst>
          </p:cNvPr>
          <p:cNvGrpSpPr/>
          <p:nvPr/>
        </p:nvGrpSpPr>
        <p:grpSpPr>
          <a:xfrm>
            <a:off x="6172200" y="208886"/>
            <a:ext cx="3962400" cy="6268114"/>
            <a:chOff x="6172200" y="208886"/>
            <a:chExt cx="3962400" cy="6268114"/>
          </a:xfrm>
        </p:grpSpPr>
        <p:pic>
          <p:nvPicPr>
            <p:cNvPr id="4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172200" y="208886"/>
              <a:ext cx="3962400" cy="6268114"/>
            </a:xfrm>
            <a:prstGeom prst="rect">
              <a:avLst/>
            </a:prstGeom>
            <a:noFill/>
            <a:ln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>
              <a:off x="9702800" y="757535"/>
              <a:ext cx="4318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9770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867400" y="276557"/>
            <a:ext cx="5562600" cy="6172199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80000"/>
              </a:lnSpc>
              <a:buNone/>
            </a:pPr>
            <a:r>
              <a:rPr lang="en-US" altLang="zh-CN" b="1" dirty="0"/>
              <a:t>1. Determine the system variables: input, state, and output.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input:  </a:t>
            </a:r>
            <a:r>
              <a:rPr lang="en-US" altLang="zh-CN" b="1" dirty="0" err="1">
                <a:solidFill>
                  <a:srgbClr val="FF0000"/>
                </a:solidFill>
              </a:rPr>
              <a:t>x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r>
              <a:rPr lang="en-US" altLang="zh-CN" b="1" dirty="0" err="1">
                <a:solidFill>
                  <a:srgbClr val="FF0000"/>
                </a:solidFill>
              </a:rPr>
              <a:t>,x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2</a:t>
            </a:r>
            <a:r>
              <a:rPr lang="en-US" altLang="zh-CN" b="1" baseline="-25000" dirty="0">
                <a:solidFill>
                  <a:srgbClr val="FF0000"/>
                </a:solidFill>
              </a:rPr>
              <a:t>	</a:t>
            </a:r>
            <a:r>
              <a:rPr lang="en-US" altLang="zh-CN" b="1" dirty="0">
                <a:solidFill>
                  <a:srgbClr val="FF0000"/>
                </a:solidFill>
              </a:rPr>
              <a:t>output: Z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state variable: D</a:t>
            </a:r>
            <a:r>
              <a:rPr lang="en-US" altLang="zh-CN" b="1" baseline="-25000" dirty="0">
                <a:solidFill>
                  <a:srgbClr val="FF0000"/>
                </a:solidFill>
              </a:rPr>
              <a:t>a</a:t>
            </a:r>
            <a:r>
              <a:rPr lang="en-US" altLang="zh-CN" b="1" dirty="0">
                <a:solidFill>
                  <a:srgbClr val="FF0000"/>
                </a:solidFill>
              </a:rPr>
              <a:t> , D</a:t>
            </a:r>
            <a:r>
              <a:rPr lang="en-US" altLang="zh-CN" b="1" baseline="-25000" dirty="0">
                <a:solidFill>
                  <a:srgbClr val="FF0000"/>
                </a:solidFill>
              </a:rPr>
              <a:t>b</a:t>
            </a:r>
            <a:r>
              <a:rPr lang="en-US" altLang="zh-CN" b="1" dirty="0">
                <a:solidFill>
                  <a:srgbClr val="FF0000"/>
                </a:solidFill>
              </a:rPr>
              <a:t> ,D</a:t>
            </a:r>
            <a:r>
              <a:rPr lang="en-US" altLang="zh-CN" b="1" baseline="-25000" dirty="0">
                <a:solidFill>
                  <a:srgbClr val="FF0000"/>
                </a:solidFill>
              </a:rPr>
              <a:t>c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zh-CN" b="1" dirty="0"/>
              <a:t>2. Determine  the flip-flop type. Write the characteristic equations.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zh-CN" b="1" dirty="0"/>
              <a:t>		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n+1</a:t>
            </a:r>
            <a:r>
              <a:rPr lang="en-US" altLang="zh-CN" b="1" dirty="0">
                <a:solidFill>
                  <a:srgbClr val="FF0000"/>
                </a:solidFill>
              </a:rPr>
              <a:t>=D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zh-CN" b="1" dirty="0"/>
              <a:t>3. Excitation equations and output equations.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zh-CN" b="1" dirty="0"/>
              <a:t>		</a:t>
            </a:r>
            <a:r>
              <a:rPr lang="en-US" altLang="zh-CN" b="1" dirty="0">
                <a:solidFill>
                  <a:srgbClr val="FF0000"/>
                </a:solidFill>
              </a:rPr>
              <a:t>D</a:t>
            </a:r>
            <a:r>
              <a:rPr lang="en-US" altLang="zh-CN" b="1" baseline="-25000" dirty="0">
                <a:solidFill>
                  <a:srgbClr val="FF0000"/>
                </a:solidFill>
              </a:rPr>
              <a:t>a</a:t>
            </a:r>
            <a:r>
              <a:rPr lang="en-US" altLang="zh-CN" b="1" dirty="0">
                <a:solidFill>
                  <a:srgbClr val="FF0000"/>
                </a:solidFill>
              </a:rPr>
              <a:t>=Q</a:t>
            </a:r>
            <a:r>
              <a:rPr lang="en-US" altLang="zh-CN" b="1" baseline="-25000" dirty="0">
                <a:solidFill>
                  <a:srgbClr val="FF0000"/>
                </a:solidFill>
              </a:rPr>
              <a:t>a</a:t>
            </a:r>
            <a:r>
              <a:rPr lang="en-US" altLang="zh-CN" b="1" dirty="0">
                <a:solidFill>
                  <a:srgbClr val="FF0000"/>
                </a:solidFill>
              </a:rPr>
              <a:t>⊕X</a:t>
            </a:r>
            <a:r>
              <a:rPr lang="en-US" altLang="zh-CN" b="1" baseline="-25000" dirty="0">
                <a:solidFill>
                  <a:srgbClr val="FF0000"/>
                </a:solidFill>
              </a:rPr>
              <a:t>2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		D</a:t>
            </a:r>
            <a:r>
              <a:rPr lang="en-US" altLang="zh-CN" b="1" baseline="-25000" dirty="0">
                <a:solidFill>
                  <a:srgbClr val="FF0000"/>
                </a:solidFill>
              </a:rPr>
              <a:t>b</a:t>
            </a:r>
            <a:r>
              <a:rPr lang="en-US" altLang="zh-CN" b="1" dirty="0">
                <a:solidFill>
                  <a:srgbClr val="FF0000"/>
                </a:solidFill>
              </a:rPr>
              <a:t>=Q</a:t>
            </a:r>
            <a:r>
              <a:rPr lang="en-US" altLang="zh-CN" b="1" baseline="-25000" dirty="0">
                <a:solidFill>
                  <a:srgbClr val="FF0000"/>
                </a:solidFill>
              </a:rPr>
              <a:t>b</a:t>
            </a:r>
            <a:r>
              <a:rPr lang="en-US" altLang="zh-CN" b="1" dirty="0">
                <a:solidFill>
                  <a:srgbClr val="FF0000"/>
                </a:solidFill>
              </a:rPr>
              <a:t>⊕X</a:t>
            </a:r>
            <a:r>
              <a:rPr lang="en-US" altLang="zh-CN" b="1" baseline="-25000" dirty="0">
                <a:solidFill>
                  <a:srgbClr val="FF0000"/>
                </a:solidFill>
              </a:rPr>
              <a:t>1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		D</a:t>
            </a:r>
            <a:r>
              <a:rPr lang="en-US" altLang="zh-CN" b="1" baseline="-25000" dirty="0">
                <a:solidFill>
                  <a:srgbClr val="FF0000"/>
                </a:solidFill>
              </a:rPr>
              <a:t>c</a:t>
            </a:r>
            <a:r>
              <a:rPr lang="en-US" altLang="zh-CN" b="1" dirty="0">
                <a:solidFill>
                  <a:srgbClr val="FF0000"/>
                </a:solidFill>
              </a:rPr>
              <a:t>=X</a:t>
            </a:r>
            <a:r>
              <a:rPr lang="en-US" altLang="zh-CN" b="1" baseline="-25000" dirty="0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X</a:t>
            </a:r>
            <a:r>
              <a:rPr lang="en-US" altLang="zh-CN" b="1" baseline="-25000" dirty="0">
                <a:solidFill>
                  <a:srgbClr val="FF0000"/>
                </a:solidFill>
              </a:rPr>
              <a:t>2</a:t>
            </a:r>
            <a:r>
              <a:rPr lang="en-US" altLang="zh-CN" b="1" dirty="0">
                <a:solidFill>
                  <a:srgbClr val="FF0000"/>
                </a:solidFill>
              </a:rPr>
              <a:t>Q</a:t>
            </a:r>
            <a:r>
              <a:rPr lang="en-US" altLang="zh-CN" b="1" baseline="-25000" dirty="0">
                <a:solidFill>
                  <a:srgbClr val="FF0000"/>
                </a:solidFill>
              </a:rPr>
              <a:t>c</a:t>
            </a:r>
            <a:r>
              <a:rPr lang="en-US" altLang="zh-CN" b="1" dirty="0">
                <a:solidFill>
                  <a:srgbClr val="FF0000"/>
                </a:solidFill>
              </a:rPr>
              <a:t>’Q</a:t>
            </a:r>
            <a:r>
              <a:rPr lang="en-US" altLang="zh-CN" b="1" baseline="-25000" dirty="0">
                <a:solidFill>
                  <a:srgbClr val="FF0000"/>
                </a:solidFill>
              </a:rPr>
              <a:t>a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		Z=X</a:t>
            </a:r>
            <a:r>
              <a:rPr lang="en-US" altLang="zh-CN" b="1" baseline="-25000" dirty="0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X</a:t>
            </a:r>
            <a:r>
              <a:rPr lang="en-US" altLang="zh-CN" b="1" baseline="-25000" dirty="0">
                <a:solidFill>
                  <a:srgbClr val="FF0000"/>
                </a:solidFill>
              </a:rPr>
              <a:t>2</a:t>
            </a:r>
            <a:r>
              <a:rPr lang="en-US" altLang="zh-CN" b="1" dirty="0">
                <a:solidFill>
                  <a:srgbClr val="FF0000"/>
                </a:solidFill>
              </a:rPr>
              <a:t>Q</a:t>
            </a:r>
            <a:r>
              <a:rPr lang="en-US" altLang="zh-CN" b="1" baseline="-25000" dirty="0">
                <a:solidFill>
                  <a:srgbClr val="FF0000"/>
                </a:solidFill>
              </a:rPr>
              <a:t>c</a:t>
            </a:r>
            <a:r>
              <a:rPr lang="en-US" altLang="zh-CN" b="1" dirty="0">
                <a:solidFill>
                  <a:srgbClr val="FF0000"/>
                </a:solidFill>
              </a:rPr>
              <a:t>’Q</a:t>
            </a:r>
            <a:r>
              <a:rPr lang="en-US" altLang="zh-CN" b="1" baseline="-25000" dirty="0">
                <a:solidFill>
                  <a:srgbClr val="FF0000"/>
                </a:solidFill>
              </a:rPr>
              <a:t>a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D4AD12C-32D3-4401-AF6F-A8BD2110D996}"/>
              </a:ext>
            </a:extLst>
          </p:cNvPr>
          <p:cNvGrpSpPr/>
          <p:nvPr/>
        </p:nvGrpSpPr>
        <p:grpSpPr>
          <a:xfrm>
            <a:off x="1066800" y="228600"/>
            <a:ext cx="3962400" cy="6268114"/>
            <a:chOff x="6172200" y="208886"/>
            <a:chExt cx="3962400" cy="6268114"/>
          </a:xfrm>
        </p:grpSpPr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34372AD6-CEE8-4676-906D-BB474DB83D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172200" y="208886"/>
              <a:ext cx="3962400" cy="6268114"/>
            </a:xfrm>
            <a:prstGeom prst="rect">
              <a:avLst/>
            </a:prstGeom>
            <a:noFill/>
            <a:ln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E710171E-588F-433D-B463-67534191E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02800" y="757535"/>
              <a:ext cx="4318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11709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82654" y="609600"/>
            <a:ext cx="4705350" cy="5562601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	D</a:t>
            </a:r>
            <a:r>
              <a:rPr lang="en-US" altLang="zh-CN" b="1" baseline="-25000" dirty="0">
                <a:solidFill>
                  <a:srgbClr val="FF0000"/>
                </a:solidFill>
              </a:rPr>
              <a:t>a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a</a:t>
            </a:r>
            <a:r>
              <a:rPr lang="en-US" altLang="zh-CN" b="1" dirty="0" err="1">
                <a:solidFill>
                  <a:srgbClr val="FF0000"/>
                </a:solidFill>
              </a:rPr>
              <a:t>⊕X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2</a:t>
            </a:r>
            <a:endParaRPr lang="en-US" altLang="zh-CN" b="1" baseline="-25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	D</a:t>
            </a:r>
            <a:r>
              <a:rPr lang="en-US" altLang="zh-CN" b="1" baseline="-25000" dirty="0">
                <a:solidFill>
                  <a:srgbClr val="FF0000"/>
                </a:solidFill>
              </a:rPr>
              <a:t>b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b</a:t>
            </a:r>
            <a:r>
              <a:rPr lang="en-US" altLang="zh-CN" b="1" dirty="0" err="1">
                <a:solidFill>
                  <a:srgbClr val="FF0000"/>
                </a:solidFill>
              </a:rPr>
              <a:t>⊕X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endParaRPr lang="en-US" altLang="zh-CN" b="1" baseline="-25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	D</a:t>
            </a:r>
            <a:r>
              <a:rPr lang="en-US" altLang="zh-CN" b="1" baseline="-25000" dirty="0">
                <a:solidFill>
                  <a:srgbClr val="FF0000"/>
                </a:solidFill>
              </a:rPr>
              <a:t>c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</a:rPr>
              <a:t>X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r>
              <a:rPr lang="en-US" altLang="zh-CN" b="1" dirty="0" err="1">
                <a:solidFill>
                  <a:srgbClr val="FF0000"/>
                </a:solidFill>
              </a:rPr>
              <a:t>X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2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c</a:t>
            </a:r>
            <a:r>
              <a:rPr lang="en-US" altLang="zh-CN" b="1" dirty="0" err="1">
                <a:solidFill>
                  <a:srgbClr val="FF0000"/>
                </a:solidFill>
              </a:rPr>
              <a:t>’Q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a</a:t>
            </a:r>
            <a:endParaRPr lang="en-US" altLang="zh-CN" b="1" baseline="-25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	Z=</a:t>
            </a:r>
            <a:r>
              <a:rPr lang="en-US" altLang="zh-CN" b="1" dirty="0" err="1">
                <a:solidFill>
                  <a:srgbClr val="FF0000"/>
                </a:solidFill>
              </a:rPr>
              <a:t>X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1</a:t>
            </a:r>
            <a:r>
              <a:rPr lang="en-US" altLang="zh-CN" b="1" dirty="0" err="1">
                <a:solidFill>
                  <a:srgbClr val="FF0000"/>
                </a:solidFill>
              </a:rPr>
              <a:t>X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2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c</a:t>
            </a:r>
            <a:r>
              <a:rPr lang="en-US" altLang="zh-CN" b="1" dirty="0" err="1">
                <a:solidFill>
                  <a:srgbClr val="FF0000"/>
                </a:solidFill>
              </a:rPr>
              <a:t>’Q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a</a:t>
            </a:r>
            <a:endParaRPr lang="en-US" altLang="zh-CN" b="1" baseline="-25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b="1" dirty="0"/>
              <a:t>4. write the next state equations.		</a:t>
            </a:r>
            <a:r>
              <a:rPr lang="en-US" altLang="zh-CN" b="1" dirty="0">
                <a:solidFill>
                  <a:srgbClr val="FF0000"/>
                </a:solidFill>
              </a:rPr>
              <a:t>Q</a:t>
            </a:r>
            <a:r>
              <a:rPr lang="en-US" altLang="zh-CN" b="1" baseline="-25000" dirty="0">
                <a:solidFill>
                  <a:srgbClr val="FF0000"/>
                </a:solidFill>
              </a:rPr>
              <a:t>a</a:t>
            </a:r>
            <a:r>
              <a:rPr lang="en-US" altLang="zh-CN" b="1" baseline="30000" dirty="0">
                <a:solidFill>
                  <a:srgbClr val="FF0000"/>
                </a:solidFill>
              </a:rPr>
              <a:t>n+1</a:t>
            </a:r>
            <a:r>
              <a:rPr lang="en-US" altLang="zh-CN" b="1" dirty="0">
                <a:solidFill>
                  <a:srgbClr val="FF0000"/>
                </a:solidFill>
              </a:rPr>
              <a:t>=Q</a:t>
            </a:r>
            <a:r>
              <a:rPr lang="en-US" altLang="zh-CN" b="1" baseline="-25000" dirty="0">
                <a:solidFill>
                  <a:srgbClr val="FF0000"/>
                </a:solidFill>
              </a:rPr>
              <a:t>a</a:t>
            </a:r>
            <a:r>
              <a:rPr lang="en-US" altLang="zh-CN" b="1" dirty="0">
                <a:solidFill>
                  <a:srgbClr val="FF0000"/>
                </a:solidFill>
              </a:rPr>
              <a:t>X</a:t>
            </a:r>
            <a:r>
              <a:rPr lang="en-US" altLang="zh-CN" b="1" baseline="-25000" dirty="0">
                <a:solidFill>
                  <a:srgbClr val="FF0000"/>
                </a:solidFill>
              </a:rPr>
              <a:t>2</a:t>
            </a:r>
            <a:r>
              <a:rPr lang="en-US" altLang="zh-CN" b="1" dirty="0">
                <a:solidFill>
                  <a:srgbClr val="FF0000"/>
                </a:solidFill>
              </a:rPr>
              <a:t>’+Q</a:t>
            </a:r>
            <a:r>
              <a:rPr lang="en-US" altLang="zh-CN" b="1" baseline="-25000" dirty="0">
                <a:solidFill>
                  <a:srgbClr val="FF0000"/>
                </a:solidFill>
              </a:rPr>
              <a:t>a</a:t>
            </a:r>
            <a:r>
              <a:rPr lang="en-US" altLang="zh-CN" b="1" dirty="0">
                <a:solidFill>
                  <a:srgbClr val="FF0000"/>
                </a:solidFill>
              </a:rPr>
              <a:t>’X</a:t>
            </a:r>
            <a:r>
              <a:rPr lang="en-US" altLang="zh-CN" b="1" baseline="-25000" dirty="0">
                <a:solidFill>
                  <a:srgbClr val="FF0000"/>
                </a:solidFill>
              </a:rPr>
              <a:t>2</a:t>
            </a:r>
          </a:p>
          <a:p>
            <a:pPr marL="457200" lvl="1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	Q</a:t>
            </a:r>
            <a:r>
              <a:rPr lang="en-US" altLang="zh-CN" b="1" baseline="-25000" dirty="0">
                <a:solidFill>
                  <a:srgbClr val="FF0000"/>
                </a:solidFill>
              </a:rPr>
              <a:t>b</a:t>
            </a:r>
            <a:r>
              <a:rPr lang="en-US" altLang="zh-CN" b="1" baseline="30000" dirty="0">
                <a:solidFill>
                  <a:srgbClr val="FF0000"/>
                </a:solidFill>
              </a:rPr>
              <a:t>n+1</a:t>
            </a:r>
            <a:r>
              <a:rPr lang="en-US" altLang="zh-CN" b="1" dirty="0">
                <a:solidFill>
                  <a:srgbClr val="FF0000"/>
                </a:solidFill>
              </a:rPr>
              <a:t>=Q</a:t>
            </a:r>
            <a:r>
              <a:rPr lang="en-US" altLang="zh-CN" b="1" baseline="-25000" dirty="0">
                <a:solidFill>
                  <a:srgbClr val="FF0000"/>
                </a:solidFill>
              </a:rPr>
              <a:t>b</a:t>
            </a:r>
            <a:r>
              <a:rPr lang="en-US" altLang="zh-CN" b="1" dirty="0">
                <a:solidFill>
                  <a:srgbClr val="FF0000"/>
                </a:solidFill>
              </a:rPr>
              <a:t>X</a:t>
            </a:r>
            <a:r>
              <a:rPr lang="en-US" altLang="zh-CN" b="1" baseline="-25000" dirty="0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’+Q</a:t>
            </a:r>
            <a:r>
              <a:rPr lang="en-US" altLang="zh-CN" b="1" baseline="-25000" dirty="0">
                <a:solidFill>
                  <a:srgbClr val="FF0000"/>
                </a:solidFill>
              </a:rPr>
              <a:t>b</a:t>
            </a:r>
            <a:r>
              <a:rPr lang="en-US" altLang="zh-CN" b="1" dirty="0">
                <a:solidFill>
                  <a:srgbClr val="FF0000"/>
                </a:solidFill>
              </a:rPr>
              <a:t>’X</a:t>
            </a:r>
            <a:r>
              <a:rPr lang="en-US" altLang="zh-CN" b="1" baseline="-25000" dirty="0">
                <a:solidFill>
                  <a:srgbClr val="FF0000"/>
                </a:solidFill>
              </a:rPr>
              <a:t>1</a:t>
            </a:r>
          </a:p>
          <a:p>
            <a:pPr marL="457200" lvl="1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</a:rPr>
              <a:t>Q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c</a:t>
            </a:r>
            <a:r>
              <a:rPr lang="en-US" altLang="zh-CN" b="1" baseline="30000" dirty="0" err="1">
                <a:solidFill>
                  <a:srgbClr val="FF0000"/>
                </a:solidFill>
              </a:rPr>
              <a:t>n+1</a:t>
            </a:r>
            <a:r>
              <a:rPr lang="en-US" altLang="zh-CN" b="1" dirty="0">
                <a:solidFill>
                  <a:srgbClr val="FF0000"/>
                </a:solidFill>
              </a:rPr>
              <a:t>=X</a:t>
            </a:r>
            <a:r>
              <a:rPr lang="en-US" altLang="zh-CN" b="1" baseline="-25000" dirty="0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X</a:t>
            </a:r>
            <a:r>
              <a:rPr lang="en-US" altLang="zh-CN" b="1" baseline="-25000" dirty="0">
                <a:solidFill>
                  <a:srgbClr val="FF0000"/>
                </a:solidFill>
              </a:rPr>
              <a:t>2</a:t>
            </a:r>
            <a:r>
              <a:rPr lang="en-US" altLang="zh-CN" b="1" dirty="0">
                <a:solidFill>
                  <a:srgbClr val="FF0000"/>
                </a:solidFill>
              </a:rPr>
              <a:t>Q</a:t>
            </a:r>
            <a:r>
              <a:rPr lang="en-US" altLang="zh-CN" b="1" baseline="-25000" dirty="0">
                <a:solidFill>
                  <a:srgbClr val="FF0000"/>
                </a:solidFill>
              </a:rPr>
              <a:t>c</a:t>
            </a:r>
            <a:r>
              <a:rPr lang="en-US" altLang="zh-CN" b="1" dirty="0">
                <a:solidFill>
                  <a:srgbClr val="FF0000"/>
                </a:solidFill>
              </a:rPr>
              <a:t>’Q</a:t>
            </a:r>
            <a:r>
              <a:rPr lang="en-US" altLang="zh-CN" b="1" baseline="-25000" dirty="0">
                <a:solidFill>
                  <a:srgbClr val="FF0000"/>
                </a:solidFill>
              </a:rPr>
              <a:t>a</a:t>
            </a:r>
          </a:p>
          <a:p>
            <a:pPr marL="457200" lvl="1" indent="0">
              <a:buNone/>
            </a:pPr>
            <a:r>
              <a:rPr lang="en-US" altLang="zh-CN" b="1" dirty="0"/>
              <a:t>5. Construct a transition table.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517022"/>
              </p:ext>
            </p:extLst>
          </p:nvPr>
        </p:nvGraphicFramePr>
        <p:xfrm>
          <a:off x="5410200" y="1066800"/>
          <a:ext cx="6497661" cy="4449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736896" imgH="2134791" progId="">
                  <p:embed/>
                </p:oleObj>
              </mc:Choice>
              <mc:Fallback>
                <p:oleObj name="Visio" r:id="rId2" imgW="3736896" imgH="2134791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066800"/>
                        <a:ext cx="6497661" cy="444935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86538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812506" y="1219200"/>
            <a:ext cx="7010400" cy="5059363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CN" b="1" dirty="0"/>
              <a:t>6. Assign symbols to the states and construct a state table</a:t>
            </a:r>
          </a:p>
        </p:txBody>
      </p:sp>
      <p:graphicFrame>
        <p:nvGraphicFramePr>
          <p:cNvPr id="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906867"/>
              </p:ext>
            </p:extLst>
          </p:nvPr>
        </p:nvGraphicFramePr>
        <p:xfrm>
          <a:off x="5257799" y="2362200"/>
          <a:ext cx="6119813" cy="360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637836" imgH="2145506" progId="">
                  <p:embed/>
                </p:oleObj>
              </mc:Choice>
              <mc:Fallback>
                <p:oleObj name="Visio" r:id="rId2" imgW="3637836" imgH="2145506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799" y="2362200"/>
                        <a:ext cx="6119813" cy="360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>
            <a:extLst>
              <a:ext uri="{FF2B5EF4-FFF2-40B4-BE49-F238E27FC236}">
                <a16:creationId xmlns:a16="http://schemas.microsoft.com/office/drawing/2014/main" id="{F29E7962-A2CC-4A87-B20B-A2ABA548C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445577"/>
              </p:ext>
            </p:extLst>
          </p:nvPr>
        </p:nvGraphicFramePr>
        <p:xfrm>
          <a:off x="152400" y="234359"/>
          <a:ext cx="4554047" cy="3118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736896" imgH="2134791" progId="">
                  <p:embed/>
                </p:oleObj>
              </mc:Choice>
              <mc:Fallback>
                <p:oleObj name="Visio" r:id="rId4" imgW="3736896" imgH="2134791" progId="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34359"/>
                        <a:ext cx="4554047" cy="311844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97656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0800" y="609600"/>
            <a:ext cx="7239000" cy="914400"/>
          </a:xfrm>
          <a:solidFill>
            <a:srgbClr val="FFFF00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r>
              <a:rPr lang="en-US" altLang="zh-CN" sz="3200" b="1" dirty="0"/>
              <a:t>Construction of State Diagrams</a:t>
            </a:r>
            <a:endParaRPr lang="zh-CN" altLang="en-US" sz="3200" b="1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990600" y="2057400"/>
            <a:ext cx="10210800" cy="4191000"/>
          </a:xfr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The most challenging part of sequential circuit synthesis is the development of a </a:t>
            </a:r>
            <a:r>
              <a:rPr lang="en-US" altLang="zh-CN" sz="2800" b="1" dirty="0">
                <a:solidFill>
                  <a:srgbClr val="FF0000"/>
                </a:solidFill>
              </a:rPr>
              <a:t>state diagram </a:t>
            </a:r>
            <a:r>
              <a:rPr lang="en-US" altLang="zh-CN" sz="2800" b="1" dirty="0"/>
              <a:t>from a verbal or written problem statement.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Construction of a state diagram in sequential design is analogous to the construction of a truth table in combinational logic design.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53999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7400" y="381000"/>
            <a:ext cx="7924800" cy="715962"/>
          </a:xfrm>
          <a:solidFill>
            <a:srgbClr val="FFFF00"/>
          </a:solidFill>
          <a:ln w="28575">
            <a:solidFill>
              <a:srgbClr val="9999FF"/>
            </a:solidFill>
          </a:ln>
        </p:spPr>
        <p:txBody>
          <a:bodyPr>
            <a:normAutofit/>
          </a:bodyPr>
          <a:lstStyle/>
          <a:p>
            <a:r>
              <a:rPr lang="en-US" altLang="zh-CN" sz="3200" b="1" dirty="0"/>
              <a:t>Example 1:</a:t>
            </a:r>
            <a:r>
              <a:rPr lang="zh-CN" altLang="en-US" sz="3200" b="1" dirty="0"/>
              <a:t>同步可逆十进制计数器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95400"/>
            <a:ext cx="10744200" cy="5029200"/>
          </a:xfr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/>
              <a:t>为同步可逆十进制计数器创建状态图。计数器根据</a:t>
            </a:r>
            <a:r>
              <a:rPr lang="zh-CN" altLang="en-US" sz="2800" b="1" dirty="0">
                <a:solidFill>
                  <a:srgbClr val="FF0000"/>
                </a:solidFill>
              </a:rPr>
              <a:t>模式控制输入信号的值</a:t>
            </a:r>
            <a:r>
              <a:rPr lang="zh-CN" altLang="en-US" sz="2800" b="1" dirty="0"/>
              <a:t>以二进制的形式</a:t>
            </a:r>
            <a:r>
              <a:rPr lang="zh-CN" altLang="en-US" sz="2800" b="1" dirty="0">
                <a:solidFill>
                  <a:srgbClr val="FF0000"/>
                </a:solidFill>
              </a:rPr>
              <a:t>向上或向下</a:t>
            </a:r>
            <a:r>
              <a:rPr lang="zh-CN" altLang="en-US" sz="2800" b="1" dirty="0"/>
              <a:t>计数。模式控制输入</a:t>
            </a:r>
            <a:r>
              <a:rPr lang="en-US" altLang="zh-CN" sz="2800" b="1" dirty="0"/>
              <a:t>M=0</a:t>
            </a:r>
            <a:r>
              <a:rPr lang="zh-CN" altLang="en-US" sz="2800" b="1" dirty="0"/>
              <a:t>时，计数器向上计数；</a:t>
            </a:r>
            <a:r>
              <a:rPr lang="en-US" altLang="zh-CN" sz="2800" b="1" dirty="0"/>
              <a:t>M=1</a:t>
            </a:r>
            <a:r>
              <a:rPr lang="zh-CN" altLang="en-US" sz="2800" b="1" dirty="0"/>
              <a:t>时，计数器向下计数。计数器可以重复或循环计数，如果</a:t>
            </a:r>
            <a:r>
              <a:rPr lang="zh-CN" altLang="en-US" sz="2800" b="1" dirty="0">
                <a:solidFill>
                  <a:srgbClr val="FF0000"/>
                </a:solidFill>
              </a:rPr>
              <a:t>向上计数且达到终止计数值</a:t>
            </a:r>
            <a:r>
              <a:rPr lang="zh-CN" altLang="en-US" sz="2800" b="1" dirty="0"/>
              <a:t>，则计数器输出</a:t>
            </a:r>
            <a:r>
              <a:rPr lang="en-US" altLang="zh-CN" sz="2800" b="1" dirty="0"/>
              <a:t>y</a:t>
            </a:r>
            <a:r>
              <a:rPr lang="zh-CN" altLang="en-US" sz="2800" b="1" dirty="0"/>
              <a:t>为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。如果是</a:t>
            </a:r>
            <a:r>
              <a:rPr lang="zh-CN" altLang="en-US" sz="2800" b="1" dirty="0">
                <a:solidFill>
                  <a:srgbClr val="FF0000"/>
                </a:solidFill>
              </a:rPr>
              <a:t>向下计数且达到终止计数值</a:t>
            </a:r>
            <a:r>
              <a:rPr lang="zh-CN" altLang="en-US" sz="2800" b="1" dirty="0"/>
              <a:t>，则另一个输出</a:t>
            </a:r>
            <a:r>
              <a:rPr lang="en-US" altLang="zh-CN" sz="2800" b="1" dirty="0"/>
              <a:t>z</a:t>
            </a:r>
            <a:r>
              <a:rPr lang="zh-CN" altLang="en-US" sz="2800" b="1" dirty="0"/>
              <a:t>为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/>
              <a:t>分析： 状态个数：</a:t>
            </a:r>
            <a:r>
              <a:rPr lang="en-US" altLang="zh-CN" sz="2800" b="1" dirty="0"/>
              <a:t>10</a:t>
            </a:r>
            <a:r>
              <a:rPr lang="zh-CN" altLang="en-US" sz="2800" b="1" dirty="0"/>
              <a:t>（十进制）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/>
              <a:t>状态转换控制：</a:t>
            </a:r>
            <a:r>
              <a:rPr lang="en-US" altLang="zh-CN" sz="2800" b="1" dirty="0"/>
              <a:t>M=0</a:t>
            </a:r>
            <a:r>
              <a:rPr lang="zh-CN" altLang="en-US" sz="2800" b="1" dirty="0"/>
              <a:t>向上计数，</a:t>
            </a:r>
            <a:r>
              <a:rPr lang="en-US" altLang="zh-CN" sz="2800" b="1" dirty="0"/>
              <a:t>M=1</a:t>
            </a:r>
            <a:r>
              <a:rPr lang="zh-CN" altLang="en-US" sz="2800" b="1" dirty="0"/>
              <a:t>向下计数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/>
              <a:t>输出：</a:t>
            </a:r>
            <a:r>
              <a:rPr lang="en-US" altLang="zh-CN" sz="2800" b="1" dirty="0"/>
              <a:t>y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z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230810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63536"/>
            <a:ext cx="10210800" cy="6037263"/>
          </a:xfrm>
          <a:solidFill>
            <a:schemeClr val="bg1"/>
          </a:solidFill>
          <a:ln w="28575">
            <a:solidFill>
              <a:srgbClr val="3333FF"/>
            </a:solidFill>
          </a:ln>
        </p:spPr>
        <p:txBody>
          <a:bodyPr/>
          <a:lstStyle/>
          <a:p>
            <a:r>
              <a:rPr lang="en-US" altLang="zh-CN" sz="2800" b="1" dirty="0"/>
              <a:t>Solution: </a:t>
            </a:r>
          </a:p>
          <a:p>
            <a:pPr lvl="1"/>
            <a:r>
              <a:rPr lang="en-US" altLang="zh-CN" sz="2800" b="1" dirty="0"/>
              <a:t>10 states: 0..9</a:t>
            </a:r>
          </a:p>
          <a:p>
            <a:pPr lvl="1"/>
            <a:r>
              <a:rPr lang="en-US" altLang="zh-CN" sz="2800" b="1" dirty="0"/>
              <a:t>1 mode control, M=0/M=1</a:t>
            </a:r>
            <a:r>
              <a:rPr lang="zh-CN" altLang="en-US" sz="2800" b="1" dirty="0"/>
              <a:t>， </a:t>
            </a:r>
            <a:r>
              <a:rPr lang="en-US" altLang="zh-CN" sz="2800" b="1" dirty="0"/>
              <a:t> </a:t>
            </a:r>
          </a:p>
          <a:p>
            <a:pPr lvl="1"/>
            <a:r>
              <a:rPr lang="en-US" altLang="zh-CN" sz="2800" b="1" dirty="0"/>
              <a:t>output y, z</a:t>
            </a:r>
          </a:p>
          <a:p>
            <a:pPr marL="0" indent="0">
              <a:buNone/>
            </a:pPr>
            <a:endParaRPr lang="zh-CN" altLang="en-US" sz="2800" b="1" dirty="0"/>
          </a:p>
        </p:txBody>
      </p:sp>
      <p:sp>
        <p:nvSpPr>
          <p:cNvPr id="4" name="Oval 77"/>
          <p:cNvSpPr>
            <a:spLocks noChangeArrowheads="1"/>
          </p:cNvSpPr>
          <p:nvPr/>
        </p:nvSpPr>
        <p:spPr bwMode="auto">
          <a:xfrm>
            <a:off x="2849562" y="3068637"/>
            <a:ext cx="720725" cy="72072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ea typeface="宋体" charset="-122"/>
              </a:rPr>
              <a:t>0</a:t>
            </a:r>
          </a:p>
        </p:txBody>
      </p:sp>
      <p:sp>
        <p:nvSpPr>
          <p:cNvPr id="5" name="Oval 78"/>
          <p:cNvSpPr>
            <a:spLocks noChangeArrowheads="1"/>
          </p:cNvSpPr>
          <p:nvPr/>
        </p:nvSpPr>
        <p:spPr bwMode="auto">
          <a:xfrm>
            <a:off x="4289425" y="3070224"/>
            <a:ext cx="720725" cy="72072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ea typeface="宋体" charset="-122"/>
              </a:rPr>
              <a:t>1</a:t>
            </a:r>
          </a:p>
        </p:txBody>
      </p:sp>
      <p:sp>
        <p:nvSpPr>
          <p:cNvPr id="6" name="Oval 79"/>
          <p:cNvSpPr>
            <a:spLocks noChangeArrowheads="1"/>
          </p:cNvSpPr>
          <p:nvPr/>
        </p:nvSpPr>
        <p:spPr bwMode="auto">
          <a:xfrm>
            <a:off x="5730875" y="3068637"/>
            <a:ext cx="720725" cy="72072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ea typeface="宋体" charset="-122"/>
              </a:rPr>
              <a:t>2</a:t>
            </a:r>
          </a:p>
        </p:txBody>
      </p:sp>
      <p:sp>
        <p:nvSpPr>
          <p:cNvPr id="7" name="Oval 80"/>
          <p:cNvSpPr>
            <a:spLocks noChangeArrowheads="1"/>
          </p:cNvSpPr>
          <p:nvPr/>
        </p:nvSpPr>
        <p:spPr bwMode="auto">
          <a:xfrm>
            <a:off x="7170737" y="3068637"/>
            <a:ext cx="720725" cy="72072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ea typeface="宋体" charset="-122"/>
              </a:rPr>
              <a:t>3</a:t>
            </a:r>
          </a:p>
        </p:txBody>
      </p:sp>
      <p:sp>
        <p:nvSpPr>
          <p:cNvPr id="8" name="Oval 81"/>
          <p:cNvSpPr>
            <a:spLocks noChangeArrowheads="1"/>
          </p:cNvSpPr>
          <p:nvPr/>
        </p:nvSpPr>
        <p:spPr bwMode="auto">
          <a:xfrm>
            <a:off x="8610600" y="3068637"/>
            <a:ext cx="720725" cy="72072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ea typeface="宋体" charset="-122"/>
              </a:rPr>
              <a:t>4</a:t>
            </a:r>
          </a:p>
        </p:txBody>
      </p:sp>
      <p:sp>
        <p:nvSpPr>
          <p:cNvPr id="9" name="Oval 82"/>
          <p:cNvSpPr>
            <a:spLocks noChangeArrowheads="1"/>
          </p:cNvSpPr>
          <p:nvPr/>
        </p:nvSpPr>
        <p:spPr bwMode="auto">
          <a:xfrm>
            <a:off x="2851150" y="4795837"/>
            <a:ext cx="720725" cy="72072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ea typeface="宋体" charset="-122"/>
              </a:rPr>
              <a:t>9</a:t>
            </a:r>
          </a:p>
        </p:txBody>
      </p:sp>
      <p:sp>
        <p:nvSpPr>
          <p:cNvPr id="10" name="Oval 83"/>
          <p:cNvSpPr>
            <a:spLocks noChangeArrowheads="1"/>
          </p:cNvSpPr>
          <p:nvPr/>
        </p:nvSpPr>
        <p:spPr bwMode="auto">
          <a:xfrm>
            <a:off x="4291012" y="4797424"/>
            <a:ext cx="720725" cy="72072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ea typeface="宋体" charset="-122"/>
              </a:rPr>
              <a:t>8</a:t>
            </a:r>
          </a:p>
        </p:txBody>
      </p:sp>
      <p:sp>
        <p:nvSpPr>
          <p:cNvPr id="11" name="Oval 84"/>
          <p:cNvSpPr>
            <a:spLocks noChangeArrowheads="1"/>
          </p:cNvSpPr>
          <p:nvPr/>
        </p:nvSpPr>
        <p:spPr bwMode="auto">
          <a:xfrm>
            <a:off x="5732462" y="4795837"/>
            <a:ext cx="720725" cy="72072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ea typeface="宋体" charset="-122"/>
              </a:rPr>
              <a:t>7</a:t>
            </a:r>
          </a:p>
        </p:txBody>
      </p:sp>
      <p:sp>
        <p:nvSpPr>
          <p:cNvPr id="12" name="Oval 85"/>
          <p:cNvSpPr>
            <a:spLocks noChangeArrowheads="1"/>
          </p:cNvSpPr>
          <p:nvPr/>
        </p:nvSpPr>
        <p:spPr bwMode="auto">
          <a:xfrm>
            <a:off x="7172325" y="4795837"/>
            <a:ext cx="720725" cy="72072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ea typeface="宋体" charset="-122"/>
              </a:rPr>
              <a:t>6</a:t>
            </a:r>
          </a:p>
        </p:txBody>
      </p:sp>
      <p:sp>
        <p:nvSpPr>
          <p:cNvPr id="13" name="Oval 86"/>
          <p:cNvSpPr>
            <a:spLocks noChangeArrowheads="1"/>
          </p:cNvSpPr>
          <p:nvPr/>
        </p:nvSpPr>
        <p:spPr bwMode="auto">
          <a:xfrm>
            <a:off x="8612187" y="4795837"/>
            <a:ext cx="720725" cy="72072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ea typeface="宋体" charset="-122"/>
              </a:rPr>
              <a:t>5</a:t>
            </a:r>
          </a:p>
        </p:txBody>
      </p:sp>
      <p:sp>
        <p:nvSpPr>
          <p:cNvPr id="14" name="Line 87"/>
          <p:cNvSpPr>
            <a:spLocks noChangeShapeType="1"/>
          </p:cNvSpPr>
          <p:nvPr/>
        </p:nvSpPr>
        <p:spPr bwMode="auto">
          <a:xfrm>
            <a:off x="3571875" y="3359148"/>
            <a:ext cx="720725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 Box 88"/>
          <p:cNvSpPr txBox="1">
            <a:spLocks noChangeArrowheads="1"/>
          </p:cNvSpPr>
          <p:nvPr/>
        </p:nvSpPr>
        <p:spPr bwMode="auto">
          <a:xfrm>
            <a:off x="3644900" y="2854323"/>
            <a:ext cx="51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M'</a:t>
            </a:r>
          </a:p>
        </p:txBody>
      </p:sp>
      <p:sp>
        <p:nvSpPr>
          <p:cNvPr id="16" name="Line 94"/>
          <p:cNvSpPr>
            <a:spLocks noChangeShapeType="1"/>
          </p:cNvSpPr>
          <p:nvPr/>
        </p:nvSpPr>
        <p:spPr bwMode="auto">
          <a:xfrm>
            <a:off x="5011737" y="3359148"/>
            <a:ext cx="720725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Text Box 95"/>
          <p:cNvSpPr txBox="1">
            <a:spLocks noChangeArrowheads="1"/>
          </p:cNvSpPr>
          <p:nvPr/>
        </p:nvSpPr>
        <p:spPr bwMode="auto">
          <a:xfrm>
            <a:off x="5084762" y="2854323"/>
            <a:ext cx="51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M'</a:t>
            </a:r>
          </a:p>
        </p:txBody>
      </p:sp>
      <p:sp>
        <p:nvSpPr>
          <p:cNvPr id="18" name="Line 96"/>
          <p:cNvSpPr>
            <a:spLocks noChangeShapeType="1"/>
          </p:cNvSpPr>
          <p:nvPr/>
        </p:nvSpPr>
        <p:spPr bwMode="auto">
          <a:xfrm>
            <a:off x="6451600" y="3359148"/>
            <a:ext cx="720725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Text Box 97"/>
          <p:cNvSpPr txBox="1">
            <a:spLocks noChangeArrowheads="1"/>
          </p:cNvSpPr>
          <p:nvPr/>
        </p:nvSpPr>
        <p:spPr bwMode="auto">
          <a:xfrm>
            <a:off x="6524625" y="2854323"/>
            <a:ext cx="51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M'</a:t>
            </a:r>
          </a:p>
        </p:txBody>
      </p:sp>
      <p:sp>
        <p:nvSpPr>
          <p:cNvPr id="20" name="Line 98"/>
          <p:cNvSpPr>
            <a:spLocks noChangeShapeType="1"/>
          </p:cNvSpPr>
          <p:nvPr/>
        </p:nvSpPr>
        <p:spPr bwMode="auto">
          <a:xfrm>
            <a:off x="7891462" y="3359148"/>
            <a:ext cx="720725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Text Box 99"/>
          <p:cNvSpPr txBox="1">
            <a:spLocks noChangeArrowheads="1"/>
          </p:cNvSpPr>
          <p:nvPr/>
        </p:nvSpPr>
        <p:spPr bwMode="auto">
          <a:xfrm>
            <a:off x="7964487" y="2854323"/>
            <a:ext cx="51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M'</a:t>
            </a:r>
          </a:p>
        </p:txBody>
      </p:sp>
      <p:sp>
        <p:nvSpPr>
          <p:cNvPr id="22" name="Line 100"/>
          <p:cNvSpPr>
            <a:spLocks noChangeShapeType="1"/>
          </p:cNvSpPr>
          <p:nvPr/>
        </p:nvSpPr>
        <p:spPr bwMode="auto">
          <a:xfrm>
            <a:off x="7893050" y="5300661"/>
            <a:ext cx="720725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Text Box 101"/>
          <p:cNvSpPr txBox="1">
            <a:spLocks noChangeArrowheads="1"/>
          </p:cNvSpPr>
          <p:nvPr/>
        </p:nvSpPr>
        <p:spPr bwMode="auto">
          <a:xfrm>
            <a:off x="7966075" y="5276848"/>
            <a:ext cx="51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M'</a:t>
            </a:r>
          </a:p>
        </p:txBody>
      </p:sp>
      <p:sp>
        <p:nvSpPr>
          <p:cNvPr id="24" name="Line 102"/>
          <p:cNvSpPr>
            <a:spLocks noChangeShapeType="1"/>
          </p:cNvSpPr>
          <p:nvPr/>
        </p:nvSpPr>
        <p:spPr bwMode="auto">
          <a:xfrm>
            <a:off x="6453187" y="5302248"/>
            <a:ext cx="720725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Text Box 103"/>
          <p:cNvSpPr txBox="1">
            <a:spLocks noChangeArrowheads="1"/>
          </p:cNvSpPr>
          <p:nvPr/>
        </p:nvSpPr>
        <p:spPr bwMode="auto">
          <a:xfrm>
            <a:off x="6526212" y="5278436"/>
            <a:ext cx="51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M'</a:t>
            </a:r>
          </a:p>
        </p:txBody>
      </p:sp>
      <p:sp>
        <p:nvSpPr>
          <p:cNvPr id="26" name="Line 104"/>
          <p:cNvSpPr>
            <a:spLocks noChangeShapeType="1"/>
          </p:cNvSpPr>
          <p:nvPr/>
        </p:nvSpPr>
        <p:spPr bwMode="auto">
          <a:xfrm>
            <a:off x="5011737" y="5302248"/>
            <a:ext cx="720725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105"/>
          <p:cNvSpPr txBox="1">
            <a:spLocks noChangeArrowheads="1"/>
          </p:cNvSpPr>
          <p:nvPr/>
        </p:nvSpPr>
        <p:spPr bwMode="auto">
          <a:xfrm>
            <a:off x="5084762" y="5278436"/>
            <a:ext cx="51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M'</a:t>
            </a:r>
          </a:p>
        </p:txBody>
      </p:sp>
      <p:sp>
        <p:nvSpPr>
          <p:cNvPr id="28" name="Line 106"/>
          <p:cNvSpPr>
            <a:spLocks noChangeShapeType="1"/>
          </p:cNvSpPr>
          <p:nvPr/>
        </p:nvSpPr>
        <p:spPr bwMode="auto">
          <a:xfrm>
            <a:off x="3571875" y="5302248"/>
            <a:ext cx="720725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Text Box 107"/>
          <p:cNvSpPr txBox="1">
            <a:spLocks noChangeArrowheads="1"/>
          </p:cNvSpPr>
          <p:nvPr/>
        </p:nvSpPr>
        <p:spPr bwMode="auto">
          <a:xfrm>
            <a:off x="3644900" y="5278436"/>
            <a:ext cx="51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M'</a:t>
            </a:r>
          </a:p>
        </p:txBody>
      </p:sp>
      <p:sp>
        <p:nvSpPr>
          <p:cNvPr id="30" name="Line 108"/>
          <p:cNvSpPr>
            <a:spLocks noChangeShapeType="1"/>
          </p:cNvSpPr>
          <p:nvPr/>
        </p:nvSpPr>
        <p:spPr bwMode="auto">
          <a:xfrm>
            <a:off x="3068636" y="3790949"/>
            <a:ext cx="0" cy="1008063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Text Box 109"/>
          <p:cNvSpPr txBox="1">
            <a:spLocks noChangeArrowheads="1"/>
          </p:cNvSpPr>
          <p:nvPr/>
        </p:nvSpPr>
        <p:spPr bwMode="auto">
          <a:xfrm>
            <a:off x="2347912" y="4006848"/>
            <a:ext cx="747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M'/y</a:t>
            </a:r>
          </a:p>
        </p:txBody>
      </p:sp>
      <p:sp>
        <p:nvSpPr>
          <p:cNvPr id="32" name="Line 110"/>
          <p:cNvSpPr>
            <a:spLocks noChangeShapeType="1"/>
          </p:cNvSpPr>
          <p:nvPr/>
        </p:nvSpPr>
        <p:spPr bwMode="auto">
          <a:xfrm>
            <a:off x="9117011" y="3790949"/>
            <a:ext cx="0" cy="1008063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Text Box 111"/>
          <p:cNvSpPr txBox="1">
            <a:spLocks noChangeArrowheads="1"/>
          </p:cNvSpPr>
          <p:nvPr/>
        </p:nvSpPr>
        <p:spPr bwMode="auto">
          <a:xfrm>
            <a:off x="9188450" y="4006848"/>
            <a:ext cx="51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M'</a:t>
            </a:r>
          </a:p>
        </p:txBody>
      </p:sp>
      <p:sp>
        <p:nvSpPr>
          <p:cNvPr id="34" name="Line 112"/>
          <p:cNvSpPr>
            <a:spLocks noChangeShapeType="1"/>
          </p:cNvSpPr>
          <p:nvPr/>
        </p:nvSpPr>
        <p:spPr bwMode="auto">
          <a:xfrm flipV="1">
            <a:off x="3284536" y="3790949"/>
            <a:ext cx="0" cy="1008063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Text Box 113"/>
          <p:cNvSpPr txBox="1">
            <a:spLocks noChangeArrowheads="1"/>
          </p:cNvSpPr>
          <p:nvPr/>
        </p:nvSpPr>
        <p:spPr bwMode="auto">
          <a:xfrm>
            <a:off x="3284537" y="3935411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M</a:t>
            </a:r>
          </a:p>
        </p:txBody>
      </p:sp>
      <p:sp>
        <p:nvSpPr>
          <p:cNvPr id="36" name="Line 120"/>
          <p:cNvSpPr>
            <a:spLocks noChangeShapeType="1"/>
          </p:cNvSpPr>
          <p:nvPr/>
        </p:nvSpPr>
        <p:spPr bwMode="auto">
          <a:xfrm>
            <a:off x="3571875" y="5086348"/>
            <a:ext cx="720725" cy="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Text Box 121"/>
          <p:cNvSpPr txBox="1">
            <a:spLocks noChangeArrowheads="1"/>
          </p:cNvSpPr>
          <p:nvPr/>
        </p:nvSpPr>
        <p:spPr bwMode="auto">
          <a:xfrm>
            <a:off x="3644899" y="4654548"/>
            <a:ext cx="455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M</a:t>
            </a:r>
          </a:p>
        </p:txBody>
      </p:sp>
      <p:sp>
        <p:nvSpPr>
          <p:cNvPr id="38" name="Line 122"/>
          <p:cNvSpPr>
            <a:spLocks noChangeShapeType="1"/>
          </p:cNvSpPr>
          <p:nvPr/>
        </p:nvSpPr>
        <p:spPr bwMode="auto">
          <a:xfrm>
            <a:off x="5011737" y="5086348"/>
            <a:ext cx="720725" cy="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Text Box 123"/>
          <p:cNvSpPr txBox="1">
            <a:spLocks noChangeArrowheads="1"/>
          </p:cNvSpPr>
          <p:nvPr/>
        </p:nvSpPr>
        <p:spPr bwMode="auto">
          <a:xfrm>
            <a:off x="5084762" y="4654548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M</a:t>
            </a:r>
          </a:p>
        </p:txBody>
      </p:sp>
      <p:sp>
        <p:nvSpPr>
          <p:cNvPr id="40" name="Line 124"/>
          <p:cNvSpPr>
            <a:spLocks noChangeShapeType="1"/>
          </p:cNvSpPr>
          <p:nvPr/>
        </p:nvSpPr>
        <p:spPr bwMode="auto">
          <a:xfrm>
            <a:off x="6451600" y="5086348"/>
            <a:ext cx="720725" cy="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Text Box 125"/>
          <p:cNvSpPr txBox="1">
            <a:spLocks noChangeArrowheads="1"/>
          </p:cNvSpPr>
          <p:nvPr/>
        </p:nvSpPr>
        <p:spPr bwMode="auto">
          <a:xfrm>
            <a:off x="6524624" y="4654548"/>
            <a:ext cx="455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M</a:t>
            </a:r>
          </a:p>
        </p:txBody>
      </p:sp>
      <p:sp>
        <p:nvSpPr>
          <p:cNvPr id="42" name="Line 126"/>
          <p:cNvSpPr>
            <a:spLocks noChangeShapeType="1"/>
          </p:cNvSpPr>
          <p:nvPr/>
        </p:nvSpPr>
        <p:spPr bwMode="auto">
          <a:xfrm>
            <a:off x="7893050" y="5060948"/>
            <a:ext cx="720725" cy="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Text Box 127"/>
          <p:cNvSpPr txBox="1">
            <a:spLocks noChangeArrowheads="1"/>
          </p:cNvSpPr>
          <p:nvPr/>
        </p:nvSpPr>
        <p:spPr bwMode="auto">
          <a:xfrm>
            <a:off x="7966074" y="4629148"/>
            <a:ext cx="455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M</a:t>
            </a:r>
          </a:p>
        </p:txBody>
      </p:sp>
      <p:sp>
        <p:nvSpPr>
          <p:cNvPr id="44" name="Line 130"/>
          <p:cNvSpPr>
            <a:spLocks noChangeShapeType="1"/>
          </p:cNvSpPr>
          <p:nvPr/>
        </p:nvSpPr>
        <p:spPr bwMode="auto">
          <a:xfrm>
            <a:off x="3571875" y="3575048"/>
            <a:ext cx="720725" cy="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Text Box 131"/>
          <p:cNvSpPr txBox="1">
            <a:spLocks noChangeArrowheads="1"/>
          </p:cNvSpPr>
          <p:nvPr/>
        </p:nvSpPr>
        <p:spPr bwMode="auto">
          <a:xfrm>
            <a:off x="3644900" y="3549648"/>
            <a:ext cx="674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M/z</a:t>
            </a:r>
          </a:p>
        </p:txBody>
      </p:sp>
      <p:sp>
        <p:nvSpPr>
          <p:cNvPr id="46" name="Line 132"/>
          <p:cNvSpPr>
            <a:spLocks noChangeShapeType="1"/>
          </p:cNvSpPr>
          <p:nvPr/>
        </p:nvSpPr>
        <p:spPr bwMode="auto">
          <a:xfrm>
            <a:off x="5011737" y="3575048"/>
            <a:ext cx="720725" cy="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Text Box 133"/>
          <p:cNvSpPr txBox="1">
            <a:spLocks noChangeArrowheads="1"/>
          </p:cNvSpPr>
          <p:nvPr/>
        </p:nvSpPr>
        <p:spPr bwMode="auto">
          <a:xfrm>
            <a:off x="5084762" y="3549648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M</a:t>
            </a:r>
          </a:p>
        </p:txBody>
      </p:sp>
      <p:sp>
        <p:nvSpPr>
          <p:cNvPr id="48" name="Line 134"/>
          <p:cNvSpPr>
            <a:spLocks noChangeShapeType="1"/>
          </p:cNvSpPr>
          <p:nvPr/>
        </p:nvSpPr>
        <p:spPr bwMode="auto">
          <a:xfrm>
            <a:off x="6451600" y="3575048"/>
            <a:ext cx="720725" cy="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Text Box 135"/>
          <p:cNvSpPr txBox="1">
            <a:spLocks noChangeArrowheads="1"/>
          </p:cNvSpPr>
          <p:nvPr/>
        </p:nvSpPr>
        <p:spPr bwMode="auto">
          <a:xfrm>
            <a:off x="6524624" y="3549648"/>
            <a:ext cx="455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M</a:t>
            </a:r>
          </a:p>
        </p:txBody>
      </p:sp>
      <p:sp>
        <p:nvSpPr>
          <p:cNvPr id="50" name="Line 136"/>
          <p:cNvSpPr>
            <a:spLocks noChangeShapeType="1"/>
          </p:cNvSpPr>
          <p:nvPr/>
        </p:nvSpPr>
        <p:spPr bwMode="auto">
          <a:xfrm>
            <a:off x="7893050" y="3600448"/>
            <a:ext cx="720725" cy="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" name="Text Box 137"/>
          <p:cNvSpPr txBox="1">
            <a:spLocks noChangeArrowheads="1"/>
          </p:cNvSpPr>
          <p:nvPr/>
        </p:nvSpPr>
        <p:spPr bwMode="auto">
          <a:xfrm>
            <a:off x="7966074" y="3575048"/>
            <a:ext cx="455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M</a:t>
            </a:r>
          </a:p>
        </p:txBody>
      </p:sp>
      <p:sp>
        <p:nvSpPr>
          <p:cNvPr id="52" name="Line 138"/>
          <p:cNvSpPr>
            <a:spLocks noChangeShapeType="1"/>
          </p:cNvSpPr>
          <p:nvPr/>
        </p:nvSpPr>
        <p:spPr bwMode="auto">
          <a:xfrm flipV="1">
            <a:off x="8901111" y="3790949"/>
            <a:ext cx="0" cy="1008063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Text Box 139"/>
          <p:cNvSpPr txBox="1">
            <a:spLocks noChangeArrowheads="1"/>
          </p:cNvSpPr>
          <p:nvPr/>
        </p:nvSpPr>
        <p:spPr bwMode="auto">
          <a:xfrm>
            <a:off x="8374062" y="4006848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M</a:t>
            </a:r>
          </a:p>
        </p:txBody>
      </p:sp>
      <p:sp>
        <p:nvSpPr>
          <p:cNvPr id="54" name="Oval 140"/>
          <p:cNvSpPr>
            <a:spLocks noChangeArrowheads="1"/>
          </p:cNvSpPr>
          <p:nvPr/>
        </p:nvSpPr>
        <p:spPr bwMode="auto">
          <a:xfrm>
            <a:off x="2203449" y="3935411"/>
            <a:ext cx="1009650" cy="6477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Oval 141"/>
          <p:cNvSpPr>
            <a:spLocks noChangeArrowheads="1"/>
          </p:cNvSpPr>
          <p:nvPr/>
        </p:nvSpPr>
        <p:spPr bwMode="auto">
          <a:xfrm>
            <a:off x="3570286" y="3575048"/>
            <a:ext cx="793750" cy="4318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5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6" grpId="0" animBg="1"/>
      <p:bldP spid="37" grpId="0"/>
      <p:bldP spid="38" grpId="0" animBg="1"/>
      <p:bldP spid="39" grpId="0"/>
      <p:bldP spid="40" grpId="0" animBg="1"/>
      <p:bldP spid="41" grpId="0"/>
      <p:bldP spid="42" grpId="0" animBg="1"/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ChangeArrowheads="1"/>
          </p:cNvSpPr>
          <p:nvPr/>
        </p:nvSpPr>
        <p:spPr bwMode="auto">
          <a:xfrm>
            <a:off x="3289359" y="533400"/>
            <a:ext cx="5765681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FFFF99"/>
                </a:solidFill>
                <a:ea typeface="宋体" panose="02010600030101010101" pitchFamily="2" charset="-122"/>
              </a:rPr>
              <a:t>Four bit Asynchronous Counter</a:t>
            </a:r>
          </a:p>
        </p:txBody>
      </p:sp>
      <p:sp>
        <p:nvSpPr>
          <p:cNvPr id="16387" name="Text Box 1034"/>
          <p:cNvSpPr txBox="1">
            <a:spLocks noChangeArrowheads="1"/>
          </p:cNvSpPr>
          <p:nvPr/>
        </p:nvSpPr>
        <p:spPr bwMode="auto">
          <a:xfrm>
            <a:off x="990600" y="1328739"/>
            <a:ext cx="10287000" cy="954107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  <a:cs typeface="Times New Roman" panose="02020603050405020304" pitchFamily="18" charset="0"/>
              </a:rPr>
              <a:t>A 4-bit Upward Counting Ripple Counter with negative edge-triggered J-K </a:t>
            </a:r>
            <a:r>
              <a:rPr lang="en-US" altLang="zh-CN" sz="2800" b="1" dirty="0" err="1">
                <a:ea typeface="宋体" panose="02010600030101010101" pitchFamily="2" charset="-122"/>
                <a:cs typeface="Times New Roman" panose="02020603050405020304" pitchFamily="18" charset="0"/>
              </a:rPr>
              <a:t>flip-flop:Counting</a:t>
            </a:r>
            <a:r>
              <a:rPr lang="en-US" altLang="zh-CN" sz="2800" b="1" dirty="0">
                <a:ea typeface="宋体" panose="02010600030101010101" pitchFamily="2" charset="-122"/>
                <a:cs typeface="Times New Roman" panose="02020603050405020304" pitchFamily="18" charset="0"/>
              </a:rPr>
              <a:t> from 0000~1111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4360861" y="5743324"/>
            <a:ext cx="38507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800" b="1" dirty="0">
                <a:ea typeface="宋体" panose="02010600030101010101" pitchFamily="2" charset="-122"/>
              </a:rPr>
              <a:t>How about 5-bit? 6-bit?</a:t>
            </a:r>
            <a:endParaRPr lang="zh-CN" altLang="en-US" sz="2800" b="1" dirty="0">
              <a:ea typeface="宋体" panose="02010600030101010101" pitchFamily="2" charset="-122"/>
            </a:endParaRPr>
          </a:p>
        </p:txBody>
      </p:sp>
      <p:pic>
        <p:nvPicPr>
          <p:cNvPr id="16389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042" y="2603385"/>
            <a:ext cx="10055313" cy="281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381000"/>
            <a:ext cx="8610600" cy="715962"/>
          </a:xfrm>
          <a:solidFill>
            <a:srgbClr val="FFFF00"/>
          </a:solidFill>
          <a:ln w="28575">
            <a:solidFill>
              <a:srgbClr val="9999FF"/>
            </a:solidFill>
          </a:ln>
        </p:spPr>
        <p:txBody>
          <a:bodyPr>
            <a:normAutofit/>
          </a:bodyPr>
          <a:lstStyle/>
          <a:p>
            <a:r>
              <a:rPr lang="en-US" altLang="zh-CN" sz="3200" b="1" dirty="0"/>
              <a:t>Example 2-1:  Sequence Detector</a:t>
            </a:r>
            <a:endParaRPr lang="zh-CN" altLang="en-US" sz="3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47800"/>
            <a:ext cx="10363200" cy="4648200"/>
          </a:xfr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>
            <a:normAutofit/>
          </a:bodyPr>
          <a:lstStyle/>
          <a:p>
            <a:r>
              <a:rPr lang="en-US" altLang="zh-CN" sz="2800" b="1" dirty="0"/>
              <a:t>Construct a </a:t>
            </a:r>
            <a:r>
              <a:rPr lang="en-US" altLang="zh-CN" sz="2800" b="1" dirty="0">
                <a:solidFill>
                  <a:srgbClr val="FF0000"/>
                </a:solidFill>
              </a:rPr>
              <a:t>Mealy</a:t>
            </a:r>
            <a:r>
              <a:rPr lang="en-US" altLang="zh-CN" sz="2800" b="1" dirty="0"/>
              <a:t> state diagram that will </a:t>
            </a:r>
            <a:r>
              <a:rPr lang="en-US" altLang="zh-CN" sz="2800" b="1" dirty="0">
                <a:solidFill>
                  <a:srgbClr val="FF0000"/>
                </a:solidFill>
              </a:rPr>
              <a:t>detect a serial input sequence of 10110</a:t>
            </a:r>
            <a:r>
              <a:rPr lang="en-US" altLang="zh-CN" sz="2800" b="1" dirty="0"/>
              <a:t>. The detection of the required bit pattern can occur in a longer data string and the correct pattern can </a:t>
            </a:r>
            <a:r>
              <a:rPr lang="en-US" altLang="zh-CN" sz="2800" b="1" dirty="0">
                <a:solidFill>
                  <a:srgbClr val="FF0000"/>
                </a:solidFill>
              </a:rPr>
              <a:t>overlap</a:t>
            </a:r>
            <a:r>
              <a:rPr lang="en-US" altLang="zh-CN" sz="2800" b="1" dirty="0"/>
              <a:t> with another pattern. When the input pattern has been detected, cause an </a:t>
            </a:r>
            <a:r>
              <a:rPr lang="en-US" altLang="zh-CN" sz="2800" b="1" dirty="0">
                <a:solidFill>
                  <a:srgbClr val="FF0000"/>
                </a:solidFill>
              </a:rPr>
              <a:t>output z to be asserted high</a:t>
            </a:r>
            <a:r>
              <a:rPr lang="en-US" altLang="zh-CN" sz="2800" b="1" dirty="0"/>
              <a:t>.</a:t>
            </a:r>
          </a:p>
          <a:p>
            <a:pPr lvl="1"/>
            <a:r>
              <a:rPr lang="en-US" altLang="zh-CN" sz="2800" b="1" dirty="0"/>
              <a:t>For example, let the input string be</a:t>
            </a:r>
          </a:p>
          <a:p>
            <a:pPr lvl="1"/>
            <a:r>
              <a:rPr lang="en-US" altLang="zh-CN" sz="2800" b="1" dirty="0"/>
              <a:t> x = 10110110110</a:t>
            </a:r>
          </a:p>
          <a:p>
            <a:pPr lvl="1"/>
            <a:r>
              <a:rPr lang="en-US" altLang="zh-CN" sz="2800" b="1" dirty="0"/>
              <a:t> z = 00001001001</a:t>
            </a:r>
          </a:p>
          <a:p>
            <a:pPr lvl="1"/>
            <a:endParaRPr lang="en-US" altLang="zh-CN" sz="2800" b="1" dirty="0"/>
          </a:p>
          <a:p>
            <a:pPr lvl="1"/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7883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39"/>
          <p:cNvSpPr txBox="1">
            <a:spLocks noChangeArrowheads="1"/>
          </p:cNvSpPr>
          <p:nvPr/>
        </p:nvSpPr>
        <p:spPr bwMode="auto">
          <a:xfrm>
            <a:off x="731635" y="295437"/>
            <a:ext cx="10350906" cy="6159175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noAutofit/>
          </a:bodyPr>
          <a:lstStyle/>
          <a:p>
            <a:r>
              <a:rPr lang="en-US" altLang="zh-CN" sz="2800" b="1" dirty="0">
                <a:ea typeface="宋体" charset="-122"/>
              </a:rPr>
              <a:t>e.g.</a:t>
            </a:r>
            <a:r>
              <a:rPr lang="zh-CN" altLang="en-US" sz="2800" b="1" dirty="0">
                <a:ea typeface="宋体" charset="-122"/>
              </a:rPr>
              <a:t>：</a:t>
            </a:r>
            <a:r>
              <a:rPr lang="en-US" altLang="zh-CN" sz="2800" b="1" dirty="0">
                <a:ea typeface="宋体" charset="-122"/>
              </a:rPr>
              <a:t>input 10110110110</a:t>
            </a:r>
          </a:p>
          <a:p>
            <a:r>
              <a:rPr lang="en-US" altLang="zh-CN" sz="2800" b="1" dirty="0">
                <a:ea typeface="宋体" charset="-122"/>
              </a:rPr>
              <a:t>state</a:t>
            </a:r>
            <a:r>
              <a:rPr lang="zh-CN" altLang="en-US" sz="2800" b="1" dirty="0">
                <a:ea typeface="宋体" charset="-122"/>
              </a:rPr>
              <a:t>  </a:t>
            </a:r>
            <a:r>
              <a:rPr lang="en-US" altLang="zh-CN" sz="2800" b="1" dirty="0">
                <a:ea typeface="宋体" charset="-122"/>
              </a:rPr>
              <a:t>BCDECDECDEC</a:t>
            </a:r>
          </a:p>
          <a:p>
            <a:r>
              <a:rPr lang="en-US" altLang="zh-CN" sz="2800" b="1" dirty="0">
                <a:ea typeface="宋体" charset="-122"/>
              </a:rPr>
              <a:t>output</a:t>
            </a:r>
            <a:r>
              <a:rPr lang="zh-CN" altLang="en-US" sz="2800" b="1" dirty="0">
                <a:ea typeface="宋体" charset="-122"/>
              </a:rPr>
              <a:t>  </a:t>
            </a:r>
            <a:r>
              <a:rPr lang="en-US" altLang="zh-CN" sz="2800" b="1" dirty="0">
                <a:ea typeface="宋体" charset="-122"/>
              </a:rPr>
              <a:t>00001001001</a:t>
            </a:r>
          </a:p>
        </p:txBody>
      </p:sp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4552949" y="2533649"/>
            <a:ext cx="1079500" cy="10795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dirty="0">
                <a:ea typeface="宋体" charset="-122"/>
              </a:rPr>
              <a:t>A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219971" y="3861652"/>
            <a:ext cx="270060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dirty="0">
                <a:ea typeface="宋体" charset="-122"/>
              </a:rPr>
              <a:t>Starting state</a:t>
            </a:r>
            <a:r>
              <a:rPr lang="zh-CN" altLang="en-US" b="1" dirty="0">
                <a:ea typeface="宋体" charset="-122"/>
              </a:rPr>
              <a:t>，</a:t>
            </a:r>
            <a:r>
              <a:rPr lang="en-US" altLang="zh-CN" b="1" dirty="0">
                <a:ea typeface="宋体" charset="-122"/>
              </a:rPr>
              <a:t>waiting the first 1</a:t>
            </a:r>
          </a:p>
        </p:txBody>
      </p:sp>
      <p:sp>
        <p:nvSpPr>
          <p:cNvPr id="6" name="Arc 7"/>
          <p:cNvSpPr>
            <a:spLocks/>
          </p:cNvSpPr>
          <p:nvPr/>
        </p:nvSpPr>
        <p:spPr bwMode="auto">
          <a:xfrm rot="20576906">
            <a:off x="3760788" y="2246312"/>
            <a:ext cx="1036637" cy="103505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7684 w 43200"/>
              <a:gd name="T1" fmla="*/ 42325 h 43200"/>
              <a:gd name="T2" fmla="*/ 43200 w 43200"/>
              <a:gd name="T3" fmla="*/ 21600 h 43200"/>
              <a:gd name="T4" fmla="*/ 21600 w 4320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43200" fill="none" extrusionOk="0">
                <a:moveTo>
                  <a:pt x="27684" y="42325"/>
                </a:moveTo>
                <a:cubicBezTo>
                  <a:pt x="25708" y="42905"/>
                  <a:pt x="23659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</a:path>
              <a:path w="43200" h="43200" stroke="0" extrusionOk="0">
                <a:moveTo>
                  <a:pt x="27684" y="42325"/>
                </a:moveTo>
                <a:cubicBezTo>
                  <a:pt x="25708" y="42905"/>
                  <a:pt x="23659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  <a:lnTo>
                  <a:pt x="2160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760787" y="1885950"/>
            <a:ext cx="50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0/0</a:t>
            </a: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5632450" y="3109912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5776912" y="2678113"/>
            <a:ext cx="50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1/0</a:t>
            </a: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6569074" y="2533649"/>
            <a:ext cx="1079500" cy="10795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ea typeface="宋体" charset="-122"/>
              </a:rPr>
              <a:t>B</a:t>
            </a: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7648575" y="3109912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7793037" y="2678113"/>
            <a:ext cx="50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0/0</a:t>
            </a:r>
          </a:p>
        </p:txBody>
      </p:sp>
      <p:sp>
        <p:nvSpPr>
          <p:cNvPr id="13" name="Arc 14"/>
          <p:cNvSpPr>
            <a:spLocks/>
          </p:cNvSpPr>
          <p:nvPr/>
        </p:nvSpPr>
        <p:spPr bwMode="auto">
          <a:xfrm rot="21325086">
            <a:off x="6540499" y="2070100"/>
            <a:ext cx="1036638" cy="7524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773 w 43200"/>
              <a:gd name="T1" fmla="*/ 30171 h 31366"/>
              <a:gd name="T2" fmla="*/ 40866 w 43200"/>
              <a:gd name="T3" fmla="*/ 31366 h 31366"/>
              <a:gd name="T4" fmla="*/ 21600 w 43200"/>
              <a:gd name="T5" fmla="*/ 21600 h 31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31366" fill="none" extrusionOk="0">
                <a:moveTo>
                  <a:pt x="1773" y="30170"/>
                </a:moveTo>
                <a:cubicBezTo>
                  <a:pt x="603" y="27464"/>
                  <a:pt x="0" y="2454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4993"/>
                  <a:pt x="42400" y="28339"/>
                  <a:pt x="40866" y="31366"/>
                </a:cubicBezTo>
              </a:path>
              <a:path w="43200" h="31366" stroke="0" extrusionOk="0">
                <a:moveTo>
                  <a:pt x="1773" y="30170"/>
                </a:moveTo>
                <a:cubicBezTo>
                  <a:pt x="603" y="27464"/>
                  <a:pt x="0" y="2454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4993"/>
                  <a:pt x="42400" y="28339"/>
                  <a:pt x="40866" y="31366"/>
                </a:cubicBezTo>
                <a:lnTo>
                  <a:pt x="2160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6208712" y="1920875"/>
            <a:ext cx="50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1/0</a:t>
            </a:r>
          </a:p>
        </p:txBody>
      </p:sp>
      <p:sp>
        <p:nvSpPr>
          <p:cNvPr id="15" name="Oval 16"/>
          <p:cNvSpPr>
            <a:spLocks noChangeArrowheads="1"/>
          </p:cNvSpPr>
          <p:nvPr/>
        </p:nvSpPr>
        <p:spPr bwMode="auto">
          <a:xfrm>
            <a:off x="8585199" y="2533649"/>
            <a:ext cx="1079500" cy="10795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ea typeface="宋体" charset="-122"/>
              </a:rPr>
              <a:t>C</a:t>
            </a:r>
          </a:p>
        </p:txBody>
      </p:sp>
      <p:sp>
        <p:nvSpPr>
          <p:cNvPr id="16" name="Arc 17"/>
          <p:cNvSpPr>
            <a:spLocks/>
          </p:cNvSpPr>
          <p:nvPr/>
        </p:nvSpPr>
        <p:spPr bwMode="auto">
          <a:xfrm>
            <a:off x="4913312" y="1598613"/>
            <a:ext cx="4127500" cy="2592387"/>
          </a:xfrm>
          <a:custGeom>
            <a:avLst/>
            <a:gdLst>
              <a:gd name="G0" fmla="+- 16649 0 0"/>
              <a:gd name="G1" fmla="+- 21600 0 0"/>
              <a:gd name="G2" fmla="+- 21600 0 0"/>
              <a:gd name="T0" fmla="*/ 0 w 33096"/>
              <a:gd name="T1" fmla="*/ 7839 h 21600"/>
              <a:gd name="T2" fmla="*/ 33096 w 33096"/>
              <a:gd name="T3" fmla="*/ 7597 h 21600"/>
              <a:gd name="T4" fmla="*/ 16649 w 330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096" h="21600" fill="none" extrusionOk="0">
                <a:moveTo>
                  <a:pt x="-1" y="7838"/>
                </a:moveTo>
                <a:cubicBezTo>
                  <a:pt x="4103" y="2874"/>
                  <a:pt x="10208" y="-1"/>
                  <a:pt x="16649" y="0"/>
                </a:cubicBezTo>
                <a:cubicBezTo>
                  <a:pt x="22979" y="0"/>
                  <a:pt x="28991" y="2777"/>
                  <a:pt x="33095" y="7597"/>
                </a:cubicBezTo>
              </a:path>
              <a:path w="33096" h="21600" stroke="0" extrusionOk="0">
                <a:moveTo>
                  <a:pt x="-1" y="7838"/>
                </a:moveTo>
                <a:cubicBezTo>
                  <a:pt x="4103" y="2874"/>
                  <a:pt x="10208" y="-1"/>
                  <a:pt x="16649" y="0"/>
                </a:cubicBezTo>
                <a:cubicBezTo>
                  <a:pt x="22979" y="0"/>
                  <a:pt x="28991" y="2777"/>
                  <a:pt x="33095" y="7597"/>
                </a:cubicBezTo>
                <a:lnTo>
                  <a:pt x="16649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7648574" y="1309688"/>
            <a:ext cx="50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0/0</a:t>
            </a: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5776913" y="2246313"/>
            <a:ext cx="5746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>
                <a:solidFill>
                  <a:srgbClr val="FF0000"/>
                </a:solidFill>
                <a:ea typeface="宋体" charset="-122"/>
              </a:rPr>
              <a:t>“1”</a:t>
            </a:r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7721600" y="2317750"/>
            <a:ext cx="7921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charset="-122"/>
              </a:rPr>
              <a:t>“10”</a:t>
            </a:r>
          </a:p>
        </p:txBody>
      </p:sp>
      <p:sp>
        <p:nvSpPr>
          <p:cNvPr id="20" name="Line 22"/>
          <p:cNvSpPr>
            <a:spLocks noChangeShapeType="1"/>
          </p:cNvSpPr>
          <p:nvPr/>
        </p:nvSpPr>
        <p:spPr bwMode="auto">
          <a:xfrm>
            <a:off x="9448799" y="3541713"/>
            <a:ext cx="0" cy="1368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9517062" y="3902075"/>
            <a:ext cx="50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1/0</a:t>
            </a:r>
          </a:p>
        </p:txBody>
      </p:sp>
      <p:sp>
        <p:nvSpPr>
          <p:cNvPr id="22" name="Text Box 24"/>
          <p:cNvSpPr txBox="1">
            <a:spLocks noChangeArrowheads="1"/>
          </p:cNvSpPr>
          <p:nvPr/>
        </p:nvSpPr>
        <p:spPr bwMode="auto">
          <a:xfrm>
            <a:off x="9448800" y="4191000"/>
            <a:ext cx="10080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charset="-122"/>
              </a:rPr>
              <a:t>“101”</a:t>
            </a:r>
          </a:p>
        </p:txBody>
      </p:sp>
      <p:sp>
        <p:nvSpPr>
          <p:cNvPr id="23" name="Oval 25"/>
          <p:cNvSpPr>
            <a:spLocks noChangeArrowheads="1"/>
          </p:cNvSpPr>
          <p:nvPr/>
        </p:nvSpPr>
        <p:spPr bwMode="auto">
          <a:xfrm>
            <a:off x="8729662" y="4838699"/>
            <a:ext cx="1079500" cy="10795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ea typeface="宋体" charset="-122"/>
              </a:rPr>
              <a:t>D</a:t>
            </a:r>
          </a:p>
        </p:txBody>
      </p:sp>
      <p:sp>
        <p:nvSpPr>
          <p:cNvPr id="24" name="Line 26"/>
          <p:cNvSpPr>
            <a:spLocks noChangeShapeType="1"/>
          </p:cNvSpPr>
          <p:nvPr/>
        </p:nvSpPr>
        <p:spPr bwMode="auto">
          <a:xfrm>
            <a:off x="9016999" y="3614737"/>
            <a:ext cx="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8437562" y="3902075"/>
            <a:ext cx="50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0/0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7864475" y="5521325"/>
            <a:ext cx="10080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charset="-122"/>
              </a:rPr>
              <a:t>“1011”</a:t>
            </a:r>
          </a:p>
        </p:txBody>
      </p:sp>
      <p:sp>
        <p:nvSpPr>
          <p:cNvPr id="27" name="Line 29"/>
          <p:cNvSpPr>
            <a:spLocks noChangeShapeType="1"/>
          </p:cNvSpPr>
          <p:nvPr/>
        </p:nvSpPr>
        <p:spPr bwMode="auto">
          <a:xfrm>
            <a:off x="7793038" y="5486399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Text Box 30"/>
          <p:cNvSpPr txBox="1">
            <a:spLocks noChangeArrowheads="1"/>
          </p:cNvSpPr>
          <p:nvPr/>
        </p:nvSpPr>
        <p:spPr bwMode="auto">
          <a:xfrm>
            <a:off x="7937499" y="5054600"/>
            <a:ext cx="50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1/0</a:t>
            </a: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8369300" y="4225925"/>
            <a:ext cx="10080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charset="-122"/>
              </a:rPr>
              <a:t>“10”</a:t>
            </a:r>
          </a:p>
        </p:txBody>
      </p:sp>
      <p:sp>
        <p:nvSpPr>
          <p:cNvPr id="30" name="Oval 32"/>
          <p:cNvSpPr>
            <a:spLocks noChangeArrowheads="1"/>
          </p:cNvSpPr>
          <p:nvPr/>
        </p:nvSpPr>
        <p:spPr bwMode="auto">
          <a:xfrm>
            <a:off x="6713537" y="4910137"/>
            <a:ext cx="1079500" cy="10795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ea typeface="宋体" charset="-122"/>
              </a:rPr>
              <a:t>E</a:t>
            </a:r>
          </a:p>
        </p:txBody>
      </p:sp>
      <p:sp>
        <p:nvSpPr>
          <p:cNvPr id="31" name="Line 33"/>
          <p:cNvSpPr>
            <a:spLocks noChangeShapeType="1"/>
          </p:cNvSpPr>
          <p:nvPr/>
        </p:nvSpPr>
        <p:spPr bwMode="auto">
          <a:xfrm>
            <a:off x="7073899" y="3614737"/>
            <a:ext cx="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Text Box 34"/>
          <p:cNvSpPr txBox="1">
            <a:spLocks noChangeArrowheads="1"/>
          </p:cNvSpPr>
          <p:nvPr/>
        </p:nvSpPr>
        <p:spPr bwMode="auto">
          <a:xfrm>
            <a:off x="6492874" y="3902075"/>
            <a:ext cx="50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1/0</a:t>
            </a:r>
          </a:p>
        </p:txBody>
      </p:sp>
      <p:sp>
        <p:nvSpPr>
          <p:cNvPr id="33" name="Text Box 35"/>
          <p:cNvSpPr txBox="1">
            <a:spLocks noChangeArrowheads="1"/>
          </p:cNvSpPr>
          <p:nvPr/>
        </p:nvSpPr>
        <p:spPr bwMode="auto">
          <a:xfrm>
            <a:off x="6424612" y="4262438"/>
            <a:ext cx="5762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charset="-122"/>
              </a:rPr>
              <a:t>“1”</a:t>
            </a:r>
          </a:p>
        </p:txBody>
      </p:sp>
      <p:sp>
        <p:nvSpPr>
          <p:cNvPr id="34" name="Line 36"/>
          <p:cNvSpPr>
            <a:spLocks noChangeShapeType="1"/>
          </p:cNvSpPr>
          <p:nvPr/>
        </p:nvSpPr>
        <p:spPr bwMode="auto">
          <a:xfrm flipH="1">
            <a:off x="7577138" y="3541712"/>
            <a:ext cx="1152525" cy="1439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Text Box 37"/>
          <p:cNvSpPr txBox="1">
            <a:spLocks noChangeArrowheads="1"/>
          </p:cNvSpPr>
          <p:nvPr/>
        </p:nvSpPr>
        <p:spPr bwMode="auto">
          <a:xfrm>
            <a:off x="7872413" y="3689458"/>
            <a:ext cx="508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ea typeface="宋体" charset="-122"/>
              </a:rPr>
              <a:t>0/1</a:t>
            </a:r>
          </a:p>
        </p:txBody>
      </p:sp>
      <p:sp>
        <p:nvSpPr>
          <p:cNvPr id="36" name="Text Box 38"/>
          <p:cNvSpPr txBox="1">
            <a:spLocks noChangeArrowheads="1"/>
          </p:cNvSpPr>
          <p:nvPr/>
        </p:nvSpPr>
        <p:spPr bwMode="auto">
          <a:xfrm>
            <a:off x="7152481" y="4100512"/>
            <a:ext cx="10810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>
                <a:solidFill>
                  <a:srgbClr val="FF0000"/>
                </a:solidFill>
                <a:ea typeface="宋体" charset="-122"/>
              </a:rPr>
              <a:t>“10110”</a:t>
            </a:r>
          </a:p>
        </p:txBody>
      </p:sp>
    </p:spTree>
    <p:extLst>
      <p:ext uri="{BB962C8B-B14F-4D97-AF65-F5344CB8AC3E}">
        <p14:creationId xmlns:p14="http://schemas.microsoft.com/office/powerpoint/2010/main" val="421956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/>
      <p:bldP spid="15" grpId="0" animBg="1"/>
      <p:bldP spid="16" grpId="0" animBg="1"/>
      <p:bldP spid="17" grpId="0"/>
      <p:bldP spid="18" grpId="0"/>
      <p:bldP spid="19" grpId="0"/>
      <p:bldP spid="20" grpId="0" animBg="1"/>
      <p:bldP spid="21" grpId="0"/>
      <p:bldP spid="22" grpId="0"/>
      <p:bldP spid="23" grpId="0" animBg="1"/>
      <p:bldP spid="24" grpId="0" animBg="1"/>
      <p:bldP spid="25" grpId="0"/>
      <p:bldP spid="26" grpId="0"/>
      <p:bldP spid="27" grpId="0" animBg="1"/>
      <p:bldP spid="28" grpId="0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/>
      <p:bldP spid="3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39148" y="265033"/>
            <a:ext cx="7467600" cy="785812"/>
          </a:xfrm>
          <a:solidFill>
            <a:srgbClr val="FFFF00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r>
              <a:rPr lang="en-US" altLang="zh-CN" sz="3200" b="1" dirty="0"/>
              <a:t>Example 2-2:  Sequence Detector</a:t>
            </a:r>
            <a:endParaRPr lang="zh-CN" altLang="en-US" sz="3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5105400"/>
          </a:xfr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>
            <a:noAutofit/>
          </a:bodyPr>
          <a:lstStyle/>
          <a:p>
            <a:r>
              <a:rPr lang="en-US" altLang="zh-CN" sz="2800" b="1" dirty="0"/>
              <a:t>Design a </a:t>
            </a:r>
            <a:r>
              <a:rPr lang="en-US" altLang="zh-CN" sz="2800" b="1" dirty="0">
                <a:solidFill>
                  <a:srgbClr val="FF0000"/>
                </a:solidFill>
              </a:rPr>
              <a:t>Mealy serial bit-pattern detector </a:t>
            </a:r>
            <a:r>
              <a:rPr lang="en-US" altLang="zh-CN" sz="2800" b="1" dirty="0"/>
              <a:t>that will detect the input sequence </a:t>
            </a:r>
            <a:r>
              <a:rPr lang="en-US" altLang="zh-CN" sz="2800" b="1" dirty="0">
                <a:solidFill>
                  <a:srgbClr val="FF0000"/>
                </a:solidFill>
              </a:rPr>
              <a:t>01010</a:t>
            </a:r>
            <a:r>
              <a:rPr lang="en-US" altLang="zh-CN" sz="2800" b="1" dirty="0"/>
              <a:t> in a longer bit string. If the pattern is detected, then </a:t>
            </a:r>
            <a:r>
              <a:rPr lang="en-US" altLang="zh-CN" sz="2800" b="1" dirty="0">
                <a:solidFill>
                  <a:srgbClr val="FF0000"/>
                </a:solidFill>
              </a:rPr>
              <a:t>cause output Q to be active-high</a:t>
            </a:r>
            <a:r>
              <a:rPr lang="en-US" altLang="zh-CN" sz="2800" b="1" dirty="0"/>
              <a:t>. If an </a:t>
            </a:r>
            <a:r>
              <a:rPr lang="en-US" altLang="zh-CN" sz="2800" b="1" dirty="0">
                <a:solidFill>
                  <a:srgbClr val="FF0000"/>
                </a:solidFill>
              </a:rPr>
              <a:t>011</a:t>
            </a:r>
            <a:r>
              <a:rPr lang="en-US" altLang="zh-CN" sz="2800" b="1" dirty="0"/>
              <a:t> bit pattern occurs within the same serial data string, </a:t>
            </a:r>
            <a:r>
              <a:rPr lang="en-US" altLang="zh-CN" sz="2800" b="1" dirty="0">
                <a:solidFill>
                  <a:srgbClr val="FF0000"/>
                </a:solidFill>
              </a:rPr>
              <a:t>cause output P to be active high</a:t>
            </a:r>
            <a:r>
              <a:rPr lang="en-US" altLang="zh-CN" sz="2800" b="1" dirty="0"/>
              <a:t>. If the 011 pattern occurs, cause the state machine to </a:t>
            </a:r>
            <a:r>
              <a:rPr lang="en-US" altLang="zh-CN" sz="2800" b="1" dirty="0">
                <a:solidFill>
                  <a:srgbClr val="FF0000"/>
                </a:solidFill>
              </a:rPr>
              <a:t>initialize and start over </a:t>
            </a:r>
            <a:r>
              <a:rPr lang="en-US" altLang="zh-CN" sz="2800" b="1" dirty="0"/>
              <a:t>looking for the 01010 pattern. </a:t>
            </a:r>
            <a:r>
              <a:rPr lang="en-US" altLang="zh-CN" sz="2800" b="1" dirty="0">
                <a:solidFill>
                  <a:srgbClr val="FF0000"/>
                </a:solidFill>
              </a:rPr>
              <a:t>Overlapping</a:t>
            </a:r>
            <a:r>
              <a:rPr lang="en-US" altLang="zh-CN" sz="2800" b="1" dirty="0"/>
              <a:t> 01010 patterns can occur.</a:t>
            </a:r>
          </a:p>
          <a:p>
            <a:pPr lvl="1"/>
            <a:r>
              <a:rPr lang="en-US" altLang="zh-CN" sz="2800" b="1" dirty="0"/>
              <a:t>If X = 00110101011101010101 then output</a:t>
            </a:r>
          </a:p>
          <a:p>
            <a:pPr lvl="1"/>
            <a:r>
              <a:rPr lang="en-US" altLang="zh-CN" sz="2800" b="1" dirty="0"/>
              <a:t>   Q = 00000000</a:t>
            </a:r>
            <a:r>
              <a:rPr lang="en-US" altLang="zh-CN" sz="2800" b="1" dirty="0">
                <a:solidFill>
                  <a:srgbClr val="FF0000"/>
                </a:solidFill>
              </a:rPr>
              <a:t>1</a:t>
            </a:r>
            <a:r>
              <a:rPr lang="en-US" altLang="zh-CN" sz="2800" b="1" dirty="0"/>
              <a:t>0000000</a:t>
            </a:r>
            <a:r>
              <a:rPr lang="en-US" altLang="zh-CN" sz="2800" b="1" dirty="0">
                <a:solidFill>
                  <a:srgbClr val="FF0000"/>
                </a:solidFill>
              </a:rPr>
              <a:t>1</a:t>
            </a:r>
            <a:r>
              <a:rPr lang="en-US" altLang="zh-CN" sz="2800" b="1" dirty="0"/>
              <a:t>0</a:t>
            </a:r>
            <a:r>
              <a:rPr lang="en-US" altLang="zh-CN" sz="2800" b="1" dirty="0">
                <a:solidFill>
                  <a:srgbClr val="FF0000"/>
                </a:solidFill>
              </a:rPr>
              <a:t>1</a:t>
            </a:r>
            <a:r>
              <a:rPr lang="en-US" altLang="zh-CN" sz="2800" b="1" dirty="0"/>
              <a:t>0</a:t>
            </a:r>
          </a:p>
          <a:p>
            <a:pPr lvl="1"/>
            <a:r>
              <a:rPr lang="en-US" altLang="zh-CN" sz="2800" b="1" dirty="0"/>
              <a:t>   P = 000</a:t>
            </a:r>
            <a:r>
              <a:rPr lang="en-US" altLang="zh-CN" sz="2800" b="1" dirty="0">
                <a:solidFill>
                  <a:srgbClr val="FF0000"/>
                </a:solidFill>
              </a:rPr>
              <a:t>1</a:t>
            </a:r>
            <a:r>
              <a:rPr lang="en-US" altLang="zh-CN" sz="2800" b="1" dirty="0"/>
              <a:t>000000</a:t>
            </a:r>
            <a:r>
              <a:rPr lang="en-US" altLang="zh-CN" sz="2800" b="1" dirty="0">
                <a:solidFill>
                  <a:srgbClr val="FF0000"/>
                </a:solidFill>
              </a:rPr>
              <a:t>1</a:t>
            </a:r>
            <a:r>
              <a:rPr lang="en-US" altLang="zh-CN" sz="2800" b="1" dirty="0"/>
              <a:t>000000000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505557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642850" y="179478"/>
            <a:ext cx="11015750" cy="6526121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zh-CN" b="1" dirty="0">
                <a:ea typeface="宋体" charset="-122"/>
              </a:rPr>
              <a:t>e.g.</a:t>
            </a:r>
            <a:r>
              <a:rPr lang="zh-CN" altLang="en-US" b="1" dirty="0">
                <a:ea typeface="宋体" charset="-122"/>
              </a:rPr>
              <a:t>：</a:t>
            </a:r>
            <a:r>
              <a:rPr lang="en-US" altLang="zh-CN" b="1" dirty="0">
                <a:ea typeface="宋体" charset="-122"/>
              </a:rPr>
              <a:t>input 00110101011</a:t>
            </a:r>
          </a:p>
          <a:p>
            <a:pPr>
              <a:spcBef>
                <a:spcPts val="600"/>
              </a:spcBef>
            </a:pPr>
            <a:r>
              <a:rPr lang="en-US" altLang="zh-CN" b="1" dirty="0">
                <a:ea typeface="宋体" charset="-122"/>
              </a:rPr>
              <a:t>state</a:t>
            </a:r>
            <a:r>
              <a:rPr lang="zh-CN" altLang="en-US" b="1" dirty="0">
                <a:ea typeface="宋体" charset="-122"/>
              </a:rPr>
              <a:t>：</a:t>
            </a:r>
            <a:r>
              <a:rPr lang="en-US" altLang="zh-CN" b="1" dirty="0">
                <a:ea typeface="宋体" charset="-122"/>
              </a:rPr>
              <a:t>A-B-C-A-B-C-D-E-D-E-A</a:t>
            </a:r>
          </a:p>
          <a:p>
            <a:pPr>
              <a:spcBef>
                <a:spcPts val="600"/>
              </a:spcBef>
            </a:pPr>
            <a:r>
              <a:rPr lang="en-US" altLang="zh-CN" b="1" dirty="0">
                <a:ea typeface="宋体" charset="-122"/>
              </a:rPr>
              <a:t>output</a:t>
            </a:r>
            <a:r>
              <a:rPr lang="zh-CN" altLang="en-US" b="1" dirty="0">
                <a:ea typeface="宋体" charset="-122"/>
              </a:rPr>
              <a:t>：</a:t>
            </a:r>
            <a:r>
              <a:rPr lang="en-US" altLang="zh-CN" b="1" dirty="0">
                <a:ea typeface="宋体" charset="-122"/>
              </a:rPr>
              <a:t>P</a:t>
            </a:r>
            <a:r>
              <a:rPr lang="zh-CN" altLang="en-US" b="1" dirty="0">
                <a:ea typeface="宋体" charset="-122"/>
              </a:rPr>
              <a:t>：</a:t>
            </a:r>
            <a:r>
              <a:rPr lang="en-US" altLang="zh-CN" b="1" dirty="0">
                <a:ea typeface="宋体" charset="-122"/>
              </a:rPr>
              <a:t>0010000001</a:t>
            </a:r>
          </a:p>
          <a:p>
            <a:pPr>
              <a:spcBef>
                <a:spcPts val="600"/>
              </a:spcBef>
            </a:pPr>
            <a:r>
              <a:rPr lang="en-US" altLang="zh-CN" b="1" dirty="0">
                <a:ea typeface="宋体" charset="-122"/>
              </a:rPr>
              <a:t>               Q</a:t>
            </a:r>
            <a:r>
              <a:rPr lang="zh-CN" altLang="en-US" b="1" dirty="0">
                <a:ea typeface="宋体" charset="-122"/>
              </a:rPr>
              <a:t>：</a:t>
            </a:r>
            <a:r>
              <a:rPr lang="en-US" altLang="zh-CN" b="1" dirty="0">
                <a:ea typeface="宋体" charset="-122"/>
              </a:rPr>
              <a:t>0000000100</a:t>
            </a: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5184774" y="2511425"/>
            <a:ext cx="1079500" cy="10795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ea typeface="宋体" charset="-122"/>
              </a:rPr>
              <a:t>A</a:t>
            </a:r>
          </a:p>
        </p:txBody>
      </p:sp>
      <p:sp>
        <p:nvSpPr>
          <p:cNvPr id="5" name="Arc 5"/>
          <p:cNvSpPr>
            <a:spLocks/>
          </p:cNvSpPr>
          <p:nvPr/>
        </p:nvSpPr>
        <p:spPr bwMode="auto">
          <a:xfrm rot="20576906">
            <a:off x="4392613" y="2224087"/>
            <a:ext cx="1036637" cy="103505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7684 w 43200"/>
              <a:gd name="T1" fmla="*/ 42325 h 43200"/>
              <a:gd name="T2" fmla="*/ 43200 w 43200"/>
              <a:gd name="T3" fmla="*/ 21600 h 43200"/>
              <a:gd name="T4" fmla="*/ 21600 w 4320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43200" fill="none" extrusionOk="0">
                <a:moveTo>
                  <a:pt x="27684" y="42325"/>
                </a:moveTo>
                <a:cubicBezTo>
                  <a:pt x="25708" y="42905"/>
                  <a:pt x="23659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</a:path>
              <a:path w="43200" h="43200" stroke="0" extrusionOk="0">
                <a:moveTo>
                  <a:pt x="27684" y="42325"/>
                </a:moveTo>
                <a:cubicBezTo>
                  <a:pt x="25708" y="42905"/>
                  <a:pt x="23659" y="43199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  <a:lnTo>
                  <a:pt x="2160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392612" y="1863726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1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6264275" y="3087687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529387" y="26558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0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6408738" y="2224088"/>
            <a:ext cx="574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charset="-122"/>
              </a:rPr>
              <a:t>“0”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6408738" y="1863726"/>
            <a:ext cx="574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0A15F4"/>
                </a:solidFill>
                <a:ea typeface="宋体" charset="-122"/>
              </a:rPr>
              <a:t>“0”</a:t>
            </a: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7200899" y="2511425"/>
            <a:ext cx="1079500" cy="10795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ea typeface="宋体" charset="-122"/>
              </a:rPr>
              <a:t>B</a:t>
            </a:r>
          </a:p>
        </p:txBody>
      </p:sp>
      <p:sp>
        <p:nvSpPr>
          <p:cNvPr id="12" name="Arc 12"/>
          <p:cNvSpPr>
            <a:spLocks/>
          </p:cNvSpPr>
          <p:nvPr/>
        </p:nvSpPr>
        <p:spPr bwMode="auto">
          <a:xfrm rot="21325086">
            <a:off x="7172324" y="2047876"/>
            <a:ext cx="1036638" cy="7524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773 w 43200"/>
              <a:gd name="T1" fmla="*/ 30171 h 31366"/>
              <a:gd name="T2" fmla="*/ 40866 w 43200"/>
              <a:gd name="T3" fmla="*/ 31366 h 31366"/>
              <a:gd name="T4" fmla="*/ 21600 w 43200"/>
              <a:gd name="T5" fmla="*/ 21600 h 31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31366" fill="none" extrusionOk="0">
                <a:moveTo>
                  <a:pt x="1773" y="30170"/>
                </a:moveTo>
                <a:cubicBezTo>
                  <a:pt x="603" y="27464"/>
                  <a:pt x="0" y="2454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4993"/>
                  <a:pt x="42400" y="28339"/>
                  <a:pt x="40866" y="31366"/>
                </a:cubicBezTo>
              </a:path>
              <a:path w="43200" h="31366" stroke="0" extrusionOk="0">
                <a:moveTo>
                  <a:pt x="1773" y="30170"/>
                </a:moveTo>
                <a:cubicBezTo>
                  <a:pt x="603" y="27464"/>
                  <a:pt x="0" y="2454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4993"/>
                  <a:pt x="42400" y="28339"/>
                  <a:pt x="40866" y="31366"/>
                </a:cubicBezTo>
                <a:lnTo>
                  <a:pt x="2160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7561262" y="1647826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0</a:t>
            </a: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8280400" y="3087687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8545512" y="265588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1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8424863" y="2224088"/>
            <a:ext cx="720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charset="-122"/>
              </a:rPr>
              <a:t>“01”</a:t>
            </a: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8424862" y="1863726"/>
            <a:ext cx="863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0A15F4"/>
                </a:solidFill>
                <a:ea typeface="宋体" charset="-122"/>
              </a:rPr>
              <a:t>“01”</a:t>
            </a:r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9217024" y="2511425"/>
            <a:ext cx="1079500" cy="10795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ea typeface="宋体" charset="-122"/>
              </a:rPr>
              <a:t>C</a:t>
            </a:r>
          </a:p>
        </p:txBody>
      </p:sp>
      <p:sp>
        <p:nvSpPr>
          <p:cNvPr id="19" name="Arc 19"/>
          <p:cNvSpPr>
            <a:spLocks/>
          </p:cNvSpPr>
          <p:nvPr/>
        </p:nvSpPr>
        <p:spPr bwMode="auto">
          <a:xfrm>
            <a:off x="5545137" y="1576387"/>
            <a:ext cx="4127500" cy="2592388"/>
          </a:xfrm>
          <a:custGeom>
            <a:avLst/>
            <a:gdLst>
              <a:gd name="G0" fmla="+- 16649 0 0"/>
              <a:gd name="G1" fmla="+- 21600 0 0"/>
              <a:gd name="G2" fmla="+- 21600 0 0"/>
              <a:gd name="T0" fmla="*/ 0 w 33096"/>
              <a:gd name="T1" fmla="*/ 7839 h 21600"/>
              <a:gd name="T2" fmla="*/ 33096 w 33096"/>
              <a:gd name="T3" fmla="*/ 7597 h 21600"/>
              <a:gd name="T4" fmla="*/ 16649 w 330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096" h="21600" fill="none" extrusionOk="0">
                <a:moveTo>
                  <a:pt x="-1" y="7838"/>
                </a:moveTo>
                <a:cubicBezTo>
                  <a:pt x="4103" y="2874"/>
                  <a:pt x="10208" y="-1"/>
                  <a:pt x="16649" y="0"/>
                </a:cubicBezTo>
                <a:cubicBezTo>
                  <a:pt x="22979" y="0"/>
                  <a:pt x="28991" y="2777"/>
                  <a:pt x="33095" y="7597"/>
                </a:cubicBezTo>
              </a:path>
              <a:path w="33096" h="21600" stroke="0" extrusionOk="0">
                <a:moveTo>
                  <a:pt x="-1" y="7838"/>
                </a:moveTo>
                <a:cubicBezTo>
                  <a:pt x="4103" y="2874"/>
                  <a:pt x="10208" y="-1"/>
                  <a:pt x="16649" y="0"/>
                </a:cubicBezTo>
                <a:cubicBezTo>
                  <a:pt x="22979" y="0"/>
                  <a:pt x="28991" y="2777"/>
                  <a:pt x="33095" y="7597"/>
                </a:cubicBezTo>
                <a:lnTo>
                  <a:pt x="16649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7272338" y="1143001"/>
            <a:ext cx="522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1/P</a:t>
            </a: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7848600" y="1143000"/>
            <a:ext cx="31670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>
                <a:solidFill>
                  <a:srgbClr val="0A15F4"/>
                </a:solidFill>
                <a:ea typeface="宋体" charset="-122"/>
              </a:rPr>
              <a:t>“011”</a:t>
            </a:r>
            <a:r>
              <a:rPr lang="zh-CN" altLang="en-US" sz="2000" b="1" dirty="0">
                <a:solidFill>
                  <a:srgbClr val="0A15F4"/>
                </a:solidFill>
                <a:ea typeface="宋体" charset="-122"/>
              </a:rPr>
              <a:t>，</a:t>
            </a:r>
            <a:r>
              <a:rPr lang="en-US" altLang="zh-CN" sz="2000" b="1" dirty="0">
                <a:solidFill>
                  <a:srgbClr val="0A15F4"/>
                </a:solidFill>
                <a:ea typeface="宋体" charset="-122"/>
              </a:rPr>
              <a:t>resets to state A</a:t>
            </a:r>
            <a:endParaRPr lang="zh-CN" altLang="en-US" sz="2000" b="1" dirty="0">
              <a:solidFill>
                <a:srgbClr val="0A15F4"/>
              </a:solidFill>
              <a:ea typeface="宋体" charset="-122"/>
            </a:endParaRPr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>
            <a:off x="10007599" y="3519488"/>
            <a:ext cx="0" cy="1368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10075862" y="3879851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0</a:t>
            </a:r>
          </a:p>
        </p:txBody>
      </p: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10007600" y="4168776"/>
            <a:ext cx="1008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>
                <a:solidFill>
                  <a:srgbClr val="FF0000"/>
                </a:solidFill>
                <a:ea typeface="宋体" charset="-122"/>
              </a:rPr>
              <a:t>“010”</a:t>
            </a:r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9288462" y="4816475"/>
            <a:ext cx="1079500" cy="10795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ea typeface="宋体" charset="-122"/>
              </a:rPr>
              <a:t>D</a:t>
            </a:r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>
            <a:off x="8207375" y="3448051"/>
            <a:ext cx="1368425" cy="1368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8185149" y="362743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0</a:t>
            </a:r>
          </a:p>
        </p:txBody>
      </p:sp>
      <p:sp>
        <p:nvSpPr>
          <p:cNvPr id="28" name="Text Box 29"/>
          <p:cNvSpPr txBox="1">
            <a:spLocks noChangeArrowheads="1"/>
          </p:cNvSpPr>
          <p:nvPr/>
        </p:nvSpPr>
        <p:spPr bwMode="auto">
          <a:xfrm>
            <a:off x="8351837" y="4743451"/>
            <a:ext cx="10080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charset="-122"/>
              </a:rPr>
              <a:t>“0101”</a:t>
            </a:r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>
            <a:off x="8353425" y="5392737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8688387" y="496093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1</a:t>
            </a: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8351837" y="4456113"/>
            <a:ext cx="863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0A15F4"/>
                </a:solidFill>
                <a:ea typeface="宋体" charset="-122"/>
              </a:rPr>
              <a:t>“01”</a:t>
            </a:r>
          </a:p>
        </p:txBody>
      </p:sp>
      <p:sp>
        <p:nvSpPr>
          <p:cNvPr id="32" name="Oval 33"/>
          <p:cNvSpPr>
            <a:spLocks noChangeArrowheads="1"/>
          </p:cNvSpPr>
          <p:nvPr/>
        </p:nvSpPr>
        <p:spPr bwMode="auto">
          <a:xfrm>
            <a:off x="7272337" y="4887912"/>
            <a:ext cx="1079500" cy="10795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>
                <a:ea typeface="宋体" charset="-122"/>
              </a:rPr>
              <a:t>E</a:t>
            </a:r>
          </a:p>
        </p:txBody>
      </p:sp>
      <p:sp>
        <p:nvSpPr>
          <p:cNvPr id="33" name="Line 34"/>
          <p:cNvSpPr>
            <a:spLocks noChangeShapeType="1"/>
          </p:cNvSpPr>
          <p:nvPr/>
        </p:nvSpPr>
        <p:spPr bwMode="auto">
          <a:xfrm>
            <a:off x="6046788" y="3590926"/>
            <a:ext cx="1368425" cy="1368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Text Box 35"/>
          <p:cNvSpPr txBox="1">
            <a:spLocks noChangeArrowheads="1"/>
          </p:cNvSpPr>
          <p:nvPr/>
        </p:nvSpPr>
        <p:spPr bwMode="auto">
          <a:xfrm>
            <a:off x="5903913" y="3808413"/>
            <a:ext cx="522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1/P</a:t>
            </a:r>
          </a:p>
        </p:txBody>
      </p:sp>
      <p:sp>
        <p:nvSpPr>
          <p:cNvPr id="35" name="Text Box 36"/>
          <p:cNvSpPr txBox="1">
            <a:spLocks noChangeArrowheads="1"/>
          </p:cNvSpPr>
          <p:nvPr/>
        </p:nvSpPr>
        <p:spPr bwMode="auto">
          <a:xfrm>
            <a:off x="3984626" y="4167187"/>
            <a:ext cx="29511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>
                <a:solidFill>
                  <a:srgbClr val="0A15F4"/>
                </a:solidFill>
                <a:ea typeface="宋体" charset="-122"/>
              </a:rPr>
              <a:t>“011”</a:t>
            </a:r>
            <a:r>
              <a:rPr lang="zh-CN" altLang="en-US" sz="2000" b="1" dirty="0">
                <a:solidFill>
                  <a:srgbClr val="0A15F4"/>
                </a:solidFill>
                <a:ea typeface="宋体" charset="-122"/>
              </a:rPr>
              <a:t>，</a:t>
            </a:r>
            <a:r>
              <a:rPr lang="en-US" altLang="zh-CN" sz="2000" b="1" dirty="0">
                <a:solidFill>
                  <a:srgbClr val="0A15F4"/>
                </a:solidFill>
                <a:ea typeface="宋体" charset="-122"/>
              </a:rPr>
              <a:t>resets to state A</a:t>
            </a:r>
            <a:endParaRPr lang="zh-CN" altLang="en-US" sz="2000" b="1" dirty="0">
              <a:solidFill>
                <a:srgbClr val="0A15F4"/>
              </a:solidFill>
              <a:ea typeface="宋体" charset="-122"/>
            </a:endParaRPr>
          </a:p>
        </p:txBody>
      </p:sp>
      <p:sp>
        <p:nvSpPr>
          <p:cNvPr id="36" name="Line 37"/>
          <p:cNvSpPr>
            <a:spLocks noChangeShapeType="1"/>
          </p:cNvSpPr>
          <p:nvPr/>
        </p:nvSpPr>
        <p:spPr bwMode="auto">
          <a:xfrm>
            <a:off x="8351838" y="5680075"/>
            <a:ext cx="10810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Text Box 38"/>
          <p:cNvSpPr txBox="1">
            <a:spLocks noChangeArrowheads="1"/>
          </p:cNvSpPr>
          <p:nvPr/>
        </p:nvSpPr>
        <p:spPr bwMode="auto">
          <a:xfrm>
            <a:off x="8640762" y="5680076"/>
            <a:ext cx="56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ea typeface="宋体" charset="-122"/>
              </a:rPr>
              <a:t>0/Q</a:t>
            </a:r>
          </a:p>
        </p:txBody>
      </p:sp>
      <p:sp>
        <p:nvSpPr>
          <p:cNvPr id="38" name="Text Box 39"/>
          <p:cNvSpPr txBox="1">
            <a:spLocks noChangeArrowheads="1"/>
          </p:cNvSpPr>
          <p:nvPr/>
        </p:nvSpPr>
        <p:spPr bwMode="auto">
          <a:xfrm>
            <a:off x="8423275" y="6040438"/>
            <a:ext cx="1368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solidFill>
                  <a:srgbClr val="FF0000"/>
                </a:solidFill>
                <a:ea typeface="宋体" charset="-122"/>
              </a:rPr>
              <a:t>“01010”</a:t>
            </a:r>
          </a:p>
        </p:txBody>
      </p:sp>
    </p:spTree>
    <p:extLst>
      <p:ext uri="{BB962C8B-B14F-4D97-AF65-F5344CB8AC3E}">
        <p14:creationId xmlns:p14="http://schemas.microsoft.com/office/powerpoint/2010/main" val="326035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" grpId="0" animBg="1"/>
      <p:bldP spid="5" grpId="0" animBg="1"/>
      <p:bldP spid="6" grpId="0"/>
      <p:bldP spid="7" grpId="0" animBg="1"/>
      <p:bldP spid="8" grpId="0"/>
      <p:bldP spid="9" grpId="0"/>
      <p:bldP spid="10" grpId="0"/>
      <p:bldP spid="11" grpId="0" animBg="1"/>
      <p:bldP spid="12" grpId="0" animBg="1"/>
      <p:bldP spid="13" grpId="0"/>
      <p:bldP spid="14" grpId="0" animBg="1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 animBg="1"/>
      <p:bldP spid="30" grpId="0"/>
      <p:bldP spid="31" grpId="0"/>
      <p:bldP spid="32" grpId="0" animBg="1"/>
      <p:bldP spid="33" grpId="0" animBg="1"/>
      <p:bldP spid="34" grpId="0"/>
      <p:bldP spid="35" grpId="0"/>
      <p:bldP spid="36" grpId="0" animBg="1"/>
      <p:bldP spid="37" grpId="0"/>
      <p:bldP spid="3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76600" y="2895601"/>
            <a:ext cx="6248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/>
              <a:t>Synchronous Counters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7814538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86065"/>
              </p:ext>
            </p:extLst>
          </p:nvPr>
        </p:nvGraphicFramePr>
        <p:xfrm>
          <a:off x="3701144" y="1355724"/>
          <a:ext cx="3395663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190476" imgH="4563112" progId="PBrush">
                  <p:embed/>
                </p:oleObj>
              </mc:Choice>
              <mc:Fallback>
                <p:oleObj name="Bitmap Image" r:id="rId3" imgW="7190476" imgH="4563112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51666"/>
                      <a:stretch>
                        <a:fillRect/>
                      </a:stretch>
                    </p:blipFill>
                    <p:spPr bwMode="auto">
                      <a:xfrm>
                        <a:off x="3701144" y="1355724"/>
                        <a:ext cx="3395663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62"/>
          <a:stretch>
            <a:fillRect/>
          </a:stretch>
        </p:blipFill>
        <p:spPr bwMode="auto">
          <a:xfrm>
            <a:off x="7053943" y="1355724"/>
            <a:ext cx="4191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685800" y="365127"/>
            <a:ext cx="10591800" cy="854074"/>
          </a:xfrm>
          <a:solidFill>
            <a:srgbClr val="FFFF00"/>
          </a:solidFill>
          <a:ln w="28575">
            <a:solidFill>
              <a:srgbClr val="9999FF"/>
            </a:solidFill>
          </a:ln>
        </p:spPr>
        <p:txBody>
          <a:bodyPr>
            <a:noAutofit/>
          </a:bodyPr>
          <a:lstStyle/>
          <a:p>
            <a:r>
              <a:rPr lang="en-US" altLang="zh-CN" sz="3200" b="1" dirty="0"/>
              <a:t>J-K Flip Flop Design of a 4-bit Binary Up Counter </a:t>
            </a:r>
            <a:endParaRPr lang="zh-CN" altLang="en-US" sz="3200" b="1" dirty="0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0"/>
            <a:ext cx="3105114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7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200723"/>
              </p:ext>
            </p:extLst>
          </p:nvPr>
        </p:nvGraphicFramePr>
        <p:xfrm>
          <a:off x="5943600" y="1524000"/>
          <a:ext cx="5811691" cy="3528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942857" imgH="3457143" progId="PBrush">
                  <p:embed/>
                </p:oleObj>
              </mc:Choice>
              <mc:Fallback>
                <p:oleObj name="Bitmap Image" r:id="rId2" imgW="5942857" imgH="3457143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383" t="7317" r="6383" b="4878"/>
                      <a:stretch>
                        <a:fillRect/>
                      </a:stretch>
                    </p:blipFill>
                    <p:spPr bwMode="auto">
                      <a:xfrm>
                        <a:off x="5943600" y="1524000"/>
                        <a:ext cx="5811691" cy="35285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15"/>
          <a:stretch>
            <a:fillRect/>
          </a:stretch>
        </p:blipFill>
        <p:spPr bwMode="auto">
          <a:xfrm>
            <a:off x="838200" y="255814"/>
            <a:ext cx="4038600" cy="634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8" r="39287"/>
          <a:stretch>
            <a:fillRect/>
          </a:stretch>
        </p:blipFill>
        <p:spPr bwMode="auto">
          <a:xfrm>
            <a:off x="4733471" y="255811"/>
            <a:ext cx="1057729" cy="634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9208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15"/>
          <a:stretch>
            <a:fillRect/>
          </a:stretch>
        </p:blipFill>
        <p:spPr bwMode="auto">
          <a:xfrm>
            <a:off x="990600" y="304800"/>
            <a:ext cx="3886200" cy="610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93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072831"/>
              </p:ext>
            </p:extLst>
          </p:nvPr>
        </p:nvGraphicFramePr>
        <p:xfrm>
          <a:off x="5943600" y="1828800"/>
          <a:ext cx="5980572" cy="2925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495238" imgH="2486372" progId="PBrush">
                  <p:embed/>
                </p:oleObj>
              </mc:Choice>
              <mc:Fallback>
                <p:oleObj name="Bitmap Image" r:id="rId3" imgW="5495238" imgH="2486372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805" t="6902" r="7903" b="6830"/>
                      <a:stretch>
                        <a:fillRect/>
                      </a:stretch>
                    </p:blipFill>
                    <p:spPr bwMode="auto">
                      <a:xfrm>
                        <a:off x="5943600" y="1828800"/>
                        <a:ext cx="5980572" cy="2925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939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17" r="27083"/>
          <a:stretch>
            <a:fillRect/>
          </a:stretch>
        </p:blipFill>
        <p:spPr bwMode="auto">
          <a:xfrm>
            <a:off x="4773386" y="304802"/>
            <a:ext cx="1017814" cy="610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0451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15"/>
          <a:stretch>
            <a:fillRect/>
          </a:stretch>
        </p:blipFill>
        <p:spPr bwMode="auto">
          <a:xfrm>
            <a:off x="914400" y="304800"/>
            <a:ext cx="3886200" cy="610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4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208494"/>
              </p:ext>
            </p:extLst>
          </p:nvPr>
        </p:nvGraphicFramePr>
        <p:xfrm>
          <a:off x="5943600" y="1981200"/>
          <a:ext cx="5936090" cy="284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380952" imgH="2419048" progId="PBrush">
                  <p:embed/>
                </p:oleObj>
              </mc:Choice>
              <mc:Fallback>
                <p:oleObj name="Bitmap Image" r:id="rId4" imgW="5380952" imgH="2419048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458" t="4149" r="6760" b="4581"/>
                      <a:stretch>
                        <a:fillRect/>
                      </a:stretch>
                    </p:blipFill>
                    <p:spPr bwMode="auto">
                      <a:xfrm>
                        <a:off x="5943600" y="1981200"/>
                        <a:ext cx="5936090" cy="284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7" r="12979"/>
          <a:stretch>
            <a:fillRect/>
          </a:stretch>
        </p:blipFill>
        <p:spPr bwMode="auto">
          <a:xfrm>
            <a:off x="4697186" y="304802"/>
            <a:ext cx="1017814" cy="610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520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016080" y="914400"/>
            <a:ext cx="3429000" cy="4847994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J</a:t>
            </a:r>
            <a:r>
              <a:rPr lang="en-US" altLang="zh-CN" baseline="-250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Q0 </a:t>
            </a:r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= 1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K</a:t>
            </a:r>
            <a:r>
              <a:rPr lang="en-US" altLang="zh-CN" baseline="-250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Q0 </a:t>
            </a:r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= 1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J</a:t>
            </a:r>
            <a:r>
              <a:rPr lang="en-US" altLang="zh-CN" baseline="-250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Q1 </a:t>
            </a:r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= Q</a:t>
            </a:r>
            <a:r>
              <a:rPr lang="en-US" altLang="zh-CN" baseline="-250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0</a:t>
            </a:r>
            <a:endParaRPr lang="en-US" altLang="zh-CN" dirty="0">
              <a:latin typeface="Arial" panose="020B0604020202020204" pitchFamily="34" charset="0"/>
              <a:ea typeface="宋体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K</a:t>
            </a:r>
            <a:r>
              <a:rPr lang="en-US" altLang="zh-CN" baseline="-250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Q1 </a:t>
            </a:r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= </a:t>
            </a:r>
            <a:r>
              <a:rPr lang="en-US" altLang="zh-CN" dirty="0" err="1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Q</a:t>
            </a:r>
            <a:r>
              <a:rPr lang="en-US" altLang="zh-CN" baseline="-25000" dirty="0" err="1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0</a:t>
            </a:r>
            <a:endParaRPr lang="en-US" altLang="zh-CN" dirty="0">
              <a:latin typeface="Arial" panose="020B0604020202020204" pitchFamily="34" charset="0"/>
              <a:ea typeface="宋体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J</a:t>
            </a:r>
            <a:r>
              <a:rPr lang="en-US" altLang="zh-CN" baseline="-250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Q2 </a:t>
            </a:r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= Q</a:t>
            </a:r>
            <a:r>
              <a:rPr lang="en-US" altLang="zh-CN" baseline="-250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0 </a:t>
            </a:r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Q</a:t>
            </a:r>
            <a:r>
              <a:rPr lang="en-US" altLang="zh-CN" baseline="-250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1</a:t>
            </a:r>
            <a:endParaRPr lang="en-US" altLang="zh-CN" dirty="0">
              <a:latin typeface="Arial" panose="020B0604020202020204" pitchFamily="34" charset="0"/>
              <a:ea typeface="宋体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K</a:t>
            </a:r>
            <a:r>
              <a:rPr lang="en-US" altLang="zh-CN" baseline="-250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Q2 </a:t>
            </a:r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= </a:t>
            </a:r>
            <a:r>
              <a:rPr lang="en-US" altLang="zh-CN" dirty="0" err="1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Q</a:t>
            </a:r>
            <a:r>
              <a:rPr lang="en-US" altLang="zh-CN" baseline="-25000" dirty="0" err="1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0</a:t>
            </a:r>
            <a:r>
              <a:rPr lang="en-US" altLang="zh-CN" baseline="-250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Q</a:t>
            </a:r>
            <a:r>
              <a:rPr lang="en-US" altLang="zh-CN" baseline="-25000" dirty="0" err="1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1</a:t>
            </a:r>
            <a:endParaRPr lang="en-US" altLang="zh-CN" dirty="0">
              <a:latin typeface="Arial" panose="020B0604020202020204" pitchFamily="34" charset="0"/>
              <a:ea typeface="宋体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J</a:t>
            </a:r>
            <a:r>
              <a:rPr lang="en-US" altLang="zh-CN" baseline="-250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Q3 </a:t>
            </a:r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= Q</a:t>
            </a:r>
            <a:r>
              <a:rPr lang="en-US" altLang="zh-CN" baseline="-250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0 </a:t>
            </a:r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Q</a:t>
            </a:r>
            <a:r>
              <a:rPr lang="en-US" altLang="zh-CN" baseline="-250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1 </a:t>
            </a:r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Q</a:t>
            </a:r>
            <a:r>
              <a:rPr lang="en-US" altLang="zh-CN" baseline="-250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2</a:t>
            </a:r>
            <a:endParaRPr lang="en-US" altLang="zh-CN" dirty="0">
              <a:latin typeface="Arial" panose="020B0604020202020204" pitchFamily="34" charset="0"/>
              <a:ea typeface="宋体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K</a:t>
            </a:r>
            <a:r>
              <a:rPr lang="en-US" altLang="zh-CN" baseline="-250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Q3 </a:t>
            </a:r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= Q</a:t>
            </a:r>
            <a:r>
              <a:rPr lang="en-US" altLang="zh-CN" baseline="-250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0 </a:t>
            </a:r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Q</a:t>
            </a:r>
            <a:r>
              <a:rPr lang="en-US" altLang="zh-CN" baseline="-250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1 </a:t>
            </a:r>
            <a:r>
              <a:rPr lang="en-US" altLang="zh-CN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Q</a:t>
            </a:r>
            <a:r>
              <a:rPr lang="en-US" altLang="zh-CN" baseline="-250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2</a:t>
            </a:r>
          </a:p>
          <a:p>
            <a:pPr>
              <a:lnSpc>
                <a:spcPct val="150000"/>
              </a:lnSpc>
            </a:pPr>
            <a:endParaRPr lang="zh-CN" altLang="en-US" baseline="-25000" dirty="0">
              <a:latin typeface="Arial" panose="020B0604020202020204" pitchFamily="34" charset="0"/>
              <a:ea typeface="宋体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456914"/>
              </p:ext>
            </p:extLst>
          </p:nvPr>
        </p:nvGraphicFramePr>
        <p:xfrm>
          <a:off x="1710421" y="304800"/>
          <a:ext cx="4011612" cy="604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808387" imgH="4777638" progId="">
                  <p:embed/>
                </p:oleObj>
              </mc:Choice>
              <mc:Fallback>
                <p:oleObj name="Visio" r:id="rId2" imgW="2808387" imgH="4777638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0421" y="304800"/>
                        <a:ext cx="4011612" cy="60490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703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12"/>
          <p:cNvSpPr>
            <a:spLocks noChangeArrowheads="1"/>
          </p:cNvSpPr>
          <p:nvPr/>
        </p:nvSpPr>
        <p:spPr bwMode="auto">
          <a:xfrm>
            <a:off x="3232034" y="584387"/>
            <a:ext cx="5572936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Propagation Delay(</a:t>
            </a:r>
            <a:r>
              <a:rPr lang="zh-CN" altLang="en-US" sz="3200" b="1" dirty="0">
                <a:solidFill>
                  <a:srgbClr val="FFFF99"/>
                </a:solidFill>
                <a:ea typeface="宋体" panose="02010600030101010101" pitchFamily="2" charset="-122"/>
              </a:rPr>
              <a:t>传输延迟</a:t>
            </a:r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)*</a:t>
            </a:r>
          </a:p>
        </p:txBody>
      </p:sp>
      <p:sp>
        <p:nvSpPr>
          <p:cNvPr id="18437" name="Text Box 14"/>
          <p:cNvSpPr txBox="1">
            <a:spLocks noChangeArrowheads="1"/>
          </p:cNvSpPr>
          <p:nvPr/>
        </p:nvSpPr>
        <p:spPr bwMode="auto">
          <a:xfrm>
            <a:off x="533400" y="1601788"/>
            <a:ext cx="11125200" cy="1384995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Asynchronous counters are sometimes called ripple counters, because the stages do not all change together. For certain applications requiring high clock rates, this is a major disadvantage.</a:t>
            </a:r>
          </a:p>
        </p:txBody>
      </p:sp>
      <p:sp>
        <p:nvSpPr>
          <p:cNvPr id="133135" name="Text Box 15"/>
          <p:cNvSpPr txBox="1">
            <a:spLocks noChangeArrowheads="1"/>
          </p:cNvSpPr>
          <p:nvPr/>
        </p:nvSpPr>
        <p:spPr bwMode="auto">
          <a:xfrm>
            <a:off x="542365" y="3210567"/>
            <a:ext cx="3886200" cy="2677656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Notice how delays are cumulative as each stage in a counter is clocked later than the previous stage.</a:t>
            </a:r>
          </a:p>
        </p:txBody>
      </p:sp>
      <p:sp>
        <p:nvSpPr>
          <p:cNvPr id="18439" name="Rectangle 16"/>
          <p:cNvSpPr>
            <a:spLocks noChangeArrowheads="1"/>
          </p:cNvSpPr>
          <p:nvPr/>
        </p:nvSpPr>
        <p:spPr bwMode="auto">
          <a:xfrm>
            <a:off x="6252270" y="3262061"/>
            <a:ext cx="4857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000" i="1" dirty="0" err="1">
                <a:solidFill>
                  <a:srgbClr val="00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CLK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18440" name="Text Box 17"/>
          <p:cNvSpPr txBox="1">
            <a:spLocks noChangeArrowheads="1"/>
          </p:cNvSpPr>
          <p:nvPr/>
        </p:nvSpPr>
        <p:spPr bwMode="auto">
          <a:xfrm>
            <a:off x="6330056" y="3598611"/>
            <a:ext cx="533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i="1">
                <a:solidFill>
                  <a:srgbClr val="FF0000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000" baseline="-25000">
                <a:solidFill>
                  <a:srgbClr val="FF0000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8441" name="Text Box 18"/>
          <p:cNvSpPr txBox="1">
            <a:spLocks noChangeArrowheads="1"/>
          </p:cNvSpPr>
          <p:nvPr/>
        </p:nvSpPr>
        <p:spPr bwMode="auto">
          <a:xfrm>
            <a:off x="6330056" y="4055811"/>
            <a:ext cx="533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i="1">
                <a:solidFill>
                  <a:srgbClr val="FF0000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000" baseline="-25000">
                <a:solidFill>
                  <a:srgbClr val="FF0000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8442" name="Text Box 19"/>
          <p:cNvSpPr txBox="1">
            <a:spLocks noChangeArrowheads="1"/>
          </p:cNvSpPr>
          <p:nvPr/>
        </p:nvSpPr>
        <p:spPr bwMode="auto">
          <a:xfrm>
            <a:off x="6330056" y="4513011"/>
            <a:ext cx="533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i="1">
                <a:solidFill>
                  <a:srgbClr val="FF0000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000" baseline="-25000">
                <a:solidFill>
                  <a:srgbClr val="FF0000"/>
                </a:solidFill>
                <a:ea typeface="宋体" panose="02010600030101010101" pitchFamily="2" charset="-122"/>
              </a:rPr>
              <a:t>2</a:t>
            </a:r>
          </a:p>
        </p:txBody>
      </p:sp>
      <p:graphicFrame>
        <p:nvGraphicFramePr>
          <p:cNvPr id="18443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249637"/>
              </p:ext>
            </p:extLst>
          </p:nvPr>
        </p:nvGraphicFramePr>
        <p:xfrm>
          <a:off x="6861870" y="3217611"/>
          <a:ext cx="3886200" cy="199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2886840" imgH="1461960" progId="">
                  <p:embed/>
                </p:oleObj>
              </mc:Choice>
              <mc:Fallback>
                <p:oleObj name="CorelDRAW" r:id="rId4" imgW="2886840" imgH="1461960" progId="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1870" y="3217611"/>
                        <a:ext cx="3886200" cy="199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41" name="Text Box 21"/>
          <p:cNvSpPr txBox="1">
            <a:spLocks noChangeArrowheads="1"/>
          </p:cNvSpPr>
          <p:nvPr/>
        </p:nvSpPr>
        <p:spPr bwMode="auto">
          <a:xfrm>
            <a:off x="4572000" y="5823339"/>
            <a:ext cx="762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i="1" dirty="0" err="1">
                <a:solidFill>
                  <a:srgbClr val="FF0000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000" baseline="-25000" dirty="0" err="1">
                <a:solidFill>
                  <a:srgbClr val="FF0000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 is delayed by 1 propagation delay, </a:t>
            </a:r>
            <a:r>
              <a:rPr lang="en-US" altLang="zh-CN" sz="2000" i="1" dirty="0" err="1">
                <a:solidFill>
                  <a:srgbClr val="FF0000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000" baseline="-25000" dirty="0" err="1">
                <a:solidFill>
                  <a:srgbClr val="FF0000"/>
                </a:solidFill>
                <a:ea typeface="宋体" panose="02010600030101010101" pitchFamily="2" charset="-122"/>
              </a:rPr>
              <a:t>2</a:t>
            </a: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 by 2 delays and </a:t>
            </a:r>
            <a:r>
              <a:rPr lang="en-US" altLang="zh-CN" sz="2000" i="1" dirty="0" err="1">
                <a:solidFill>
                  <a:srgbClr val="FF0000"/>
                </a:solidFill>
                <a:ea typeface="宋体" panose="02010600030101010101" pitchFamily="2" charset="-122"/>
              </a:rPr>
              <a:t>Q</a:t>
            </a:r>
            <a:r>
              <a:rPr lang="en-US" altLang="zh-CN" sz="2000" baseline="-25000" dirty="0" err="1">
                <a:solidFill>
                  <a:srgbClr val="FF0000"/>
                </a:solidFill>
                <a:ea typeface="宋体" panose="02010600030101010101" pitchFamily="2" charset="-122"/>
              </a:rPr>
              <a:t>3</a:t>
            </a: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 by 3 delays.</a:t>
            </a:r>
          </a:p>
        </p:txBody>
      </p:sp>
      <p:sp>
        <p:nvSpPr>
          <p:cNvPr id="133142" name="Line 22"/>
          <p:cNvSpPr>
            <a:spLocks noChangeShapeType="1"/>
          </p:cNvSpPr>
          <p:nvPr/>
        </p:nvSpPr>
        <p:spPr bwMode="auto">
          <a:xfrm flipV="1">
            <a:off x="6176070" y="5275011"/>
            <a:ext cx="838200" cy="336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43" name="Line 23"/>
          <p:cNvSpPr>
            <a:spLocks noChangeShapeType="1"/>
          </p:cNvSpPr>
          <p:nvPr/>
        </p:nvSpPr>
        <p:spPr bwMode="auto">
          <a:xfrm flipH="1" flipV="1">
            <a:off x="8081070" y="5230561"/>
            <a:ext cx="22860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44" name="Line 24"/>
          <p:cNvSpPr>
            <a:spLocks noChangeShapeType="1"/>
          </p:cNvSpPr>
          <p:nvPr/>
        </p:nvSpPr>
        <p:spPr bwMode="auto">
          <a:xfrm flipH="1" flipV="1">
            <a:off x="9833670" y="5230561"/>
            <a:ext cx="76200" cy="4127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3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3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3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3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3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3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3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33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3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3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3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33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3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35" grpId="0" animBg="1"/>
      <p:bldP spid="133141" grpId="0"/>
      <p:bldP spid="133142" grpId="0" animBg="1"/>
      <p:bldP spid="133143" grpId="0" animBg="1"/>
      <p:bldP spid="13314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500" y="251619"/>
            <a:ext cx="11811000" cy="563562"/>
          </a:xfrm>
          <a:solidFill>
            <a:srgbClr val="FFFF00"/>
          </a:solidFill>
          <a:ln w="28575">
            <a:solidFill>
              <a:srgbClr val="9999FF"/>
            </a:solidFill>
          </a:ln>
        </p:spPr>
        <p:txBody>
          <a:bodyPr>
            <a:normAutofit fontScale="90000"/>
          </a:bodyPr>
          <a:lstStyle/>
          <a:p>
            <a:r>
              <a:rPr lang="en-US" altLang="zh-CN" sz="3200" b="1" dirty="0"/>
              <a:t>J-K Flip Flop Design of a Binary Up Counter with EN and CO</a:t>
            </a:r>
            <a:endParaRPr lang="zh-CN" altLang="en-US" sz="3200" b="1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44433"/>
            <a:ext cx="5105400" cy="580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/>
          <p:cNvSpPr txBox="1">
            <a:spLocks noChangeArrowheads="1"/>
          </p:cNvSpPr>
          <p:nvPr/>
        </p:nvSpPr>
        <p:spPr>
          <a:xfrm>
            <a:off x="5791200" y="944433"/>
            <a:ext cx="6172200" cy="5761167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EN = enable control signal</a:t>
            </a:r>
            <a:r>
              <a:rPr lang="en-US" altLang="zh-CN" sz="2400" b="1" dirty="0"/>
              <a:t>, when 0 counter remains in the same state, when 1 it counts</a:t>
            </a:r>
          </a:p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CO = carry output signal</a:t>
            </a:r>
            <a:r>
              <a:rPr lang="en-US" altLang="zh-CN" sz="2400" b="1" dirty="0"/>
              <a:t>, used to extend the counter to more stages</a:t>
            </a:r>
            <a:endParaRPr lang="zh-CN" altLang="en-US" sz="2400" b="1" dirty="0"/>
          </a:p>
          <a:p>
            <a:pPr>
              <a:lnSpc>
                <a:spcPct val="90000"/>
              </a:lnSpc>
            </a:pPr>
            <a:r>
              <a:rPr lang="en-US" altLang="zh-CN" sz="2400" b="1" dirty="0"/>
              <a:t>J</a:t>
            </a:r>
            <a:r>
              <a:rPr lang="en-US" altLang="zh-CN" sz="2400" b="1" baseline="-25000" dirty="0"/>
              <a:t>Q0</a:t>
            </a:r>
            <a:r>
              <a:rPr lang="en-US" altLang="zh-CN" sz="2400" b="1" dirty="0"/>
              <a:t> = 1 · EN</a:t>
            </a:r>
          </a:p>
          <a:p>
            <a:pPr>
              <a:lnSpc>
                <a:spcPct val="90000"/>
              </a:lnSpc>
            </a:pPr>
            <a:r>
              <a:rPr lang="en-US" altLang="zh-CN" sz="2400" b="1" dirty="0"/>
              <a:t>K</a:t>
            </a:r>
            <a:r>
              <a:rPr lang="en-US" altLang="zh-CN" sz="2400" b="1" baseline="-25000" dirty="0"/>
              <a:t>Q0</a:t>
            </a:r>
            <a:r>
              <a:rPr lang="en-US" altLang="zh-CN" sz="2400" b="1" dirty="0"/>
              <a:t> = 1 · EN</a:t>
            </a:r>
          </a:p>
          <a:p>
            <a:pPr>
              <a:lnSpc>
                <a:spcPct val="90000"/>
              </a:lnSpc>
            </a:pPr>
            <a:r>
              <a:rPr lang="en-US" altLang="zh-CN" sz="2400" b="1" dirty="0"/>
              <a:t>J</a:t>
            </a:r>
            <a:r>
              <a:rPr lang="en-US" altLang="zh-CN" sz="2400" b="1" baseline="-25000" dirty="0"/>
              <a:t>Q1</a:t>
            </a:r>
            <a:r>
              <a:rPr lang="en-US" altLang="zh-CN" sz="2400" b="1" dirty="0"/>
              <a:t> = Q</a:t>
            </a:r>
            <a:r>
              <a:rPr lang="en-US" altLang="zh-CN" sz="2400" b="1" baseline="-25000" dirty="0"/>
              <a:t>0</a:t>
            </a:r>
            <a:r>
              <a:rPr lang="en-US" altLang="zh-CN" sz="2400" b="1" dirty="0"/>
              <a:t> · EN</a:t>
            </a:r>
          </a:p>
          <a:p>
            <a:pPr>
              <a:lnSpc>
                <a:spcPct val="90000"/>
              </a:lnSpc>
            </a:pPr>
            <a:r>
              <a:rPr lang="en-US" altLang="zh-CN" sz="2400" b="1" dirty="0"/>
              <a:t>K</a:t>
            </a:r>
            <a:r>
              <a:rPr lang="en-US" altLang="zh-CN" sz="2400" b="1" baseline="-25000" dirty="0"/>
              <a:t>Q1</a:t>
            </a:r>
            <a:r>
              <a:rPr lang="en-US" altLang="zh-CN" sz="2400" b="1" dirty="0"/>
              <a:t> = Q</a:t>
            </a:r>
            <a:r>
              <a:rPr lang="en-US" altLang="zh-CN" sz="2400" b="1" baseline="-25000" dirty="0"/>
              <a:t>0</a:t>
            </a:r>
            <a:r>
              <a:rPr lang="en-US" altLang="zh-CN" sz="2400" b="1" dirty="0"/>
              <a:t> · EN</a:t>
            </a:r>
          </a:p>
          <a:p>
            <a:pPr>
              <a:lnSpc>
                <a:spcPct val="90000"/>
              </a:lnSpc>
            </a:pPr>
            <a:r>
              <a:rPr lang="en-US" altLang="zh-CN" sz="2400" b="1" dirty="0"/>
              <a:t>J</a:t>
            </a:r>
            <a:r>
              <a:rPr lang="en-US" altLang="zh-CN" sz="2400" b="1" baseline="-25000" dirty="0"/>
              <a:t>Q2</a:t>
            </a:r>
            <a:r>
              <a:rPr lang="en-US" altLang="zh-CN" sz="2400" b="1" dirty="0"/>
              <a:t> = Q</a:t>
            </a:r>
            <a:r>
              <a:rPr lang="en-US" altLang="zh-CN" sz="2400" b="1" baseline="-25000" dirty="0"/>
              <a:t>0</a:t>
            </a:r>
            <a:r>
              <a:rPr lang="en-US" altLang="zh-CN" sz="2400" b="1" dirty="0"/>
              <a:t> Q</a:t>
            </a:r>
            <a:r>
              <a:rPr lang="en-US" altLang="zh-CN" sz="2400" b="1" baseline="-25000" dirty="0"/>
              <a:t>1</a:t>
            </a:r>
            <a:r>
              <a:rPr lang="en-US" altLang="zh-CN" sz="2400" b="1" dirty="0"/>
              <a:t> · EN</a:t>
            </a:r>
          </a:p>
          <a:p>
            <a:pPr>
              <a:lnSpc>
                <a:spcPct val="90000"/>
              </a:lnSpc>
            </a:pPr>
            <a:r>
              <a:rPr lang="en-US" altLang="zh-CN" sz="2400" b="1" dirty="0"/>
              <a:t>K</a:t>
            </a:r>
            <a:r>
              <a:rPr lang="en-US" altLang="zh-CN" sz="2400" b="1" baseline="-25000" dirty="0"/>
              <a:t>Q2</a:t>
            </a:r>
            <a:r>
              <a:rPr lang="en-US" altLang="zh-CN" sz="2400" b="1" dirty="0"/>
              <a:t> = Q</a:t>
            </a:r>
            <a:r>
              <a:rPr lang="en-US" altLang="zh-CN" sz="2400" b="1" baseline="-25000" dirty="0"/>
              <a:t>0</a:t>
            </a:r>
            <a:r>
              <a:rPr lang="en-US" altLang="zh-CN" sz="2400" b="1" dirty="0"/>
              <a:t> Q</a:t>
            </a:r>
            <a:r>
              <a:rPr lang="en-US" altLang="zh-CN" sz="2400" b="1" baseline="-25000" dirty="0"/>
              <a:t>1</a:t>
            </a:r>
            <a:r>
              <a:rPr lang="en-US" altLang="zh-CN" sz="2400" b="1" dirty="0"/>
              <a:t> · EN</a:t>
            </a:r>
          </a:p>
          <a:p>
            <a:pPr>
              <a:lnSpc>
                <a:spcPct val="90000"/>
              </a:lnSpc>
            </a:pPr>
            <a:r>
              <a:rPr lang="en-US" altLang="zh-CN" sz="2400" b="1" dirty="0"/>
              <a:t>J</a:t>
            </a:r>
            <a:r>
              <a:rPr lang="en-US" altLang="zh-CN" sz="2400" b="1" baseline="-25000" dirty="0"/>
              <a:t>Q3</a:t>
            </a:r>
            <a:r>
              <a:rPr lang="en-US" altLang="zh-CN" sz="2400" b="1" dirty="0"/>
              <a:t> = Q</a:t>
            </a:r>
            <a:r>
              <a:rPr lang="en-US" altLang="zh-CN" sz="2400" b="1" baseline="-25000" dirty="0"/>
              <a:t>0</a:t>
            </a:r>
            <a:r>
              <a:rPr lang="en-US" altLang="zh-CN" sz="2400" b="1" dirty="0"/>
              <a:t> Q</a:t>
            </a:r>
            <a:r>
              <a:rPr lang="en-US" altLang="zh-CN" sz="2400" b="1" baseline="-25000" dirty="0"/>
              <a:t>1</a:t>
            </a:r>
            <a:r>
              <a:rPr lang="en-US" altLang="zh-CN" sz="2400" b="1" dirty="0"/>
              <a:t> Q</a:t>
            </a:r>
            <a:r>
              <a:rPr lang="en-US" altLang="zh-CN" sz="2400" b="1" baseline="-25000" dirty="0"/>
              <a:t>2</a:t>
            </a:r>
            <a:r>
              <a:rPr lang="en-US" altLang="zh-CN" sz="2400" b="1" dirty="0"/>
              <a:t> · EN</a:t>
            </a:r>
          </a:p>
          <a:p>
            <a:pPr>
              <a:lnSpc>
                <a:spcPct val="90000"/>
              </a:lnSpc>
            </a:pPr>
            <a:r>
              <a:rPr lang="en-US" altLang="zh-CN" sz="2400" b="1" dirty="0"/>
              <a:t>K</a:t>
            </a:r>
            <a:r>
              <a:rPr lang="en-US" altLang="zh-CN" sz="2400" b="1" baseline="-25000" dirty="0"/>
              <a:t>Q3</a:t>
            </a:r>
            <a:r>
              <a:rPr lang="en-US" altLang="zh-CN" sz="2400" b="1" dirty="0"/>
              <a:t> = Q</a:t>
            </a:r>
            <a:r>
              <a:rPr lang="en-US" altLang="zh-CN" sz="2400" b="1" baseline="-25000" dirty="0"/>
              <a:t>0</a:t>
            </a:r>
            <a:r>
              <a:rPr lang="en-US" altLang="zh-CN" sz="2400" b="1" dirty="0"/>
              <a:t> Q</a:t>
            </a:r>
            <a:r>
              <a:rPr lang="en-US" altLang="zh-CN" sz="2400" b="1" baseline="-25000" dirty="0"/>
              <a:t>1</a:t>
            </a:r>
            <a:r>
              <a:rPr lang="en-US" altLang="zh-CN" sz="2400" b="1" dirty="0"/>
              <a:t> Q</a:t>
            </a:r>
            <a:r>
              <a:rPr lang="en-US" altLang="zh-CN" sz="2400" b="1" baseline="-25000" dirty="0"/>
              <a:t>2</a:t>
            </a:r>
            <a:r>
              <a:rPr lang="en-US" altLang="zh-CN" sz="2400" b="1" dirty="0"/>
              <a:t> · EN</a:t>
            </a:r>
          </a:p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CO = Q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0</a:t>
            </a:r>
            <a:r>
              <a:rPr lang="en-US" altLang="zh-CN" sz="2400" b="1" dirty="0">
                <a:solidFill>
                  <a:srgbClr val="FF0000"/>
                </a:solidFill>
              </a:rPr>
              <a:t> Q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="1" dirty="0">
                <a:solidFill>
                  <a:srgbClr val="FF0000"/>
                </a:solidFill>
              </a:rPr>
              <a:t> Q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2</a:t>
            </a:r>
            <a:r>
              <a:rPr lang="en-US" altLang="zh-CN" sz="2400" b="1" dirty="0">
                <a:solidFill>
                  <a:srgbClr val="FF0000"/>
                </a:solidFill>
              </a:rPr>
              <a:t> Q</a:t>
            </a:r>
            <a:r>
              <a:rPr lang="en-US" altLang="zh-CN" sz="2400" b="1" baseline="-25000" dirty="0">
                <a:solidFill>
                  <a:srgbClr val="FF0000"/>
                </a:solidFill>
              </a:rPr>
              <a:t>3</a:t>
            </a:r>
            <a:r>
              <a:rPr lang="en-US" altLang="zh-CN" sz="2400" b="1" dirty="0">
                <a:solidFill>
                  <a:srgbClr val="FF0000"/>
                </a:solidFill>
              </a:rPr>
              <a:t> · EN</a:t>
            </a:r>
          </a:p>
        </p:txBody>
      </p:sp>
    </p:spTree>
    <p:extLst>
      <p:ext uri="{BB962C8B-B14F-4D97-AF65-F5344CB8AC3E}">
        <p14:creationId xmlns:p14="http://schemas.microsoft.com/office/powerpoint/2010/main" val="365073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365127"/>
            <a:ext cx="9906000" cy="701674"/>
          </a:xfrm>
          <a:solidFill>
            <a:srgbClr val="FFFF00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r>
              <a:rPr lang="en-US" altLang="zh-CN" sz="3200" b="1" dirty="0"/>
              <a:t>Synchronous binary counters using D flip-flops</a:t>
            </a:r>
            <a:endParaRPr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1143000" y="1371600"/>
                <a:ext cx="9906000" cy="4953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9999FF"/>
                </a:solidFill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b="1" dirty="0"/>
                  <a:t> </a:t>
                </a:r>
                <a:r>
                  <a:rPr lang="en-US" altLang="zh-CN" sz="2800" b="1" dirty="0" err="1"/>
                  <a:t>D</a:t>
                </a:r>
                <a:r>
                  <a:rPr lang="en-US" altLang="zh-CN" sz="2800" b="1" baseline="-25000" dirty="0" err="1"/>
                  <a:t>Q0</a:t>
                </a:r>
                <a:r>
                  <a:rPr lang="en-US" altLang="zh-CN" sz="2800" b="1" dirty="0"/>
                  <a:t> = Q</a:t>
                </a:r>
                <a:r>
                  <a:rPr lang="en-US" altLang="zh-CN" sz="2800" b="1" baseline="-25000" dirty="0"/>
                  <a:t>0</a:t>
                </a: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 </m:t>
                    </m:r>
                  </m:oMath>
                </a14:m>
                <a:r>
                  <a:rPr lang="en-US" altLang="zh-CN" sz="2800" b="1" dirty="0"/>
                  <a:t>EN</a:t>
                </a:r>
              </a:p>
              <a:p>
                <a:r>
                  <a:rPr lang="en-US" altLang="zh-CN" sz="2800" b="1" dirty="0"/>
                  <a:t> D</a:t>
                </a:r>
                <a:r>
                  <a:rPr lang="en-US" altLang="zh-CN" sz="2800" b="1" baseline="-25000" dirty="0"/>
                  <a:t>Q1</a:t>
                </a:r>
                <a:r>
                  <a:rPr lang="en-US" altLang="zh-CN" sz="2800" b="1" dirty="0"/>
                  <a:t> = Q</a:t>
                </a:r>
                <a:r>
                  <a:rPr lang="en-US" altLang="zh-CN" sz="2800" b="1" baseline="-25000" dirty="0"/>
                  <a:t>1</a:t>
                </a: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zh-CN" sz="2800" b="1" dirty="0"/>
                  <a:t> ( Q0 · EN)</a:t>
                </a:r>
              </a:p>
              <a:p>
                <a:r>
                  <a:rPr lang="en-US" altLang="zh-CN" sz="2800" b="1" dirty="0"/>
                  <a:t> D</a:t>
                </a:r>
                <a:r>
                  <a:rPr lang="en-US" altLang="zh-CN" sz="2800" b="1" baseline="-25000" dirty="0"/>
                  <a:t>Q2</a:t>
                </a:r>
                <a:r>
                  <a:rPr lang="en-US" altLang="zh-CN" sz="2800" b="1" dirty="0"/>
                  <a:t> = Q</a:t>
                </a:r>
                <a:r>
                  <a:rPr lang="en-US" altLang="zh-CN" sz="2800" b="1" baseline="-25000" dirty="0"/>
                  <a:t>2</a:t>
                </a: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zh-CN" sz="2800" b="1" dirty="0"/>
                  <a:t> ( Q0 Q1 · EN )</a:t>
                </a:r>
              </a:p>
              <a:p>
                <a:r>
                  <a:rPr lang="en-US" altLang="zh-CN" sz="2800" b="1" dirty="0"/>
                  <a:t> D</a:t>
                </a:r>
                <a:r>
                  <a:rPr lang="en-US" altLang="zh-CN" sz="2800" b="1" baseline="-25000" dirty="0"/>
                  <a:t>Q3</a:t>
                </a:r>
                <a:r>
                  <a:rPr lang="en-US" altLang="zh-CN" sz="2800" b="1" dirty="0"/>
                  <a:t> = </a:t>
                </a:r>
                <a:r>
                  <a:rPr lang="en-US" altLang="zh-CN" sz="2800" b="1" dirty="0" err="1"/>
                  <a:t>Q</a:t>
                </a:r>
                <a:r>
                  <a:rPr lang="en-US" altLang="zh-CN" sz="2800" b="1" baseline="-25000" dirty="0" err="1"/>
                  <a:t>3</a:t>
                </a: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zh-CN" sz="2800" b="1" dirty="0"/>
                  <a:t> ( Q0 Q1 Q2 · EN )</a:t>
                </a:r>
              </a:p>
              <a:p>
                <a:r>
                  <a:rPr lang="en-US" altLang="zh-CN" sz="2800" b="1" dirty="0"/>
                  <a:t> CO  = Q</a:t>
                </a:r>
                <a:r>
                  <a:rPr lang="en-US" altLang="zh-CN" sz="2800" b="1" baseline="-25000" dirty="0"/>
                  <a:t>0</a:t>
                </a:r>
                <a:r>
                  <a:rPr lang="en-US" altLang="zh-CN" sz="2800" b="1" dirty="0"/>
                  <a:t> Q</a:t>
                </a:r>
                <a:r>
                  <a:rPr lang="en-US" altLang="zh-CN" sz="2800" b="1" baseline="-25000" dirty="0"/>
                  <a:t>1</a:t>
                </a:r>
                <a:r>
                  <a:rPr lang="en-US" altLang="zh-CN" sz="2800" b="1" dirty="0"/>
                  <a:t> Q</a:t>
                </a:r>
                <a:r>
                  <a:rPr lang="en-US" altLang="zh-CN" sz="2800" b="1" baseline="-25000" dirty="0"/>
                  <a:t>2</a:t>
                </a:r>
                <a:r>
                  <a:rPr lang="en-US" altLang="zh-CN" sz="2800" b="1" dirty="0"/>
                  <a:t> Q</a:t>
                </a:r>
                <a:r>
                  <a:rPr lang="en-US" altLang="zh-CN" sz="2800" b="1" baseline="-25000" dirty="0"/>
                  <a:t>3</a:t>
                </a:r>
                <a:r>
                  <a:rPr lang="en-US" altLang="zh-CN" sz="2800" b="1" dirty="0"/>
                  <a:t> · EN</a:t>
                </a:r>
              </a:p>
              <a:p>
                <a:endParaRPr lang="en-US" altLang="zh-CN" sz="2800" b="1" dirty="0"/>
              </a:p>
              <a:p>
                <a:r>
                  <a:rPr lang="en-US" altLang="zh-CN" sz="2800" b="1" dirty="0"/>
                  <a:t>JK-based design calls for 4 AND gates </a:t>
                </a:r>
              </a:p>
              <a:p>
                <a:r>
                  <a:rPr lang="en-US" altLang="zh-CN" sz="2800" b="1" dirty="0"/>
                  <a:t>D-based design calls for 4 AND </a:t>
                </a:r>
                <a:r>
                  <a:rPr lang="en-US" altLang="zh-CN" sz="2800" b="1" dirty="0" err="1"/>
                  <a:t>and</a:t>
                </a:r>
                <a:r>
                  <a:rPr lang="en-US" altLang="zh-CN" sz="2800" b="1" dirty="0"/>
                  <a:t> 4 XOR gates</a:t>
                </a:r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371600"/>
                <a:ext cx="9906000" cy="4953000"/>
              </a:xfrm>
              <a:prstGeom prst="rect">
                <a:avLst/>
              </a:prstGeom>
              <a:blipFill>
                <a:blip r:embed="rId2"/>
                <a:stretch>
                  <a:fillRect l="-982" t="-978"/>
                </a:stretch>
              </a:blipFill>
              <a:ln w="28575">
                <a:solidFill>
                  <a:srgbClr val="9999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3124201" y="1447800"/>
            <a:ext cx="3505200" cy="2590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8534401" y="1600201"/>
            <a:ext cx="17526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 dirty="0">
                <a:ea typeface="宋体" charset="-122"/>
              </a:rPr>
              <a:t>JK-FF equations</a:t>
            </a:r>
          </a:p>
        </p:txBody>
      </p:sp>
    </p:spTree>
    <p:extLst>
      <p:ext uri="{BB962C8B-B14F-4D97-AF65-F5344CB8AC3E}">
        <p14:creationId xmlns:p14="http://schemas.microsoft.com/office/powerpoint/2010/main" val="133924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Text Box 8"/>
          <p:cNvSpPr txBox="1">
            <a:spLocks noChangeArrowheads="1"/>
          </p:cNvSpPr>
          <p:nvPr/>
        </p:nvSpPr>
        <p:spPr bwMode="auto">
          <a:xfrm>
            <a:off x="762000" y="1389608"/>
            <a:ext cx="10515600" cy="1384995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With some additional logic, a binary counter can be converted to a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BCD synchronous decade counter</a:t>
            </a:r>
            <a:r>
              <a:rPr lang="en-US" altLang="zh-CN" sz="2800" b="1" dirty="0">
                <a:ea typeface="宋体" panose="02010600030101010101" pitchFamily="2" charset="-122"/>
              </a:rPr>
              <a:t>. After reaching the count 1001, the counter recycles to 0000.</a:t>
            </a:r>
          </a:p>
        </p:txBody>
      </p:sp>
      <p:sp>
        <p:nvSpPr>
          <p:cNvPr id="46089" name="Rectangle 14"/>
          <p:cNvSpPr>
            <a:spLocks noChangeArrowheads="1"/>
          </p:cNvSpPr>
          <p:nvPr/>
        </p:nvSpPr>
        <p:spPr bwMode="auto">
          <a:xfrm>
            <a:off x="3962400" y="596326"/>
            <a:ext cx="3993401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FFFF99"/>
                </a:solidFill>
                <a:ea typeface="宋体" panose="02010600030101010101" pitchFamily="2" charset="-122"/>
              </a:rPr>
              <a:t>BCD Decade Counter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1214416-4DC8-4115-ABC2-D6E9922C617A}"/>
              </a:ext>
            </a:extLst>
          </p:cNvPr>
          <p:cNvGrpSpPr/>
          <p:nvPr/>
        </p:nvGrpSpPr>
        <p:grpSpPr>
          <a:xfrm>
            <a:off x="2057400" y="2895600"/>
            <a:ext cx="8382000" cy="3054256"/>
            <a:chOff x="2376511" y="4346024"/>
            <a:chExt cx="7280868" cy="2273646"/>
          </a:xfrm>
        </p:grpSpPr>
        <p:graphicFrame>
          <p:nvGraphicFramePr>
            <p:cNvPr id="46084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40643607"/>
                </p:ext>
              </p:extLst>
            </p:nvPr>
          </p:nvGraphicFramePr>
          <p:xfrm>
            <a:off x="2376511" y="4411168"/>
            <a:ext cx="7280868" cy="22085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4" imgW="6071760" imgH="1842120" progId="">
                    <p:embed/>
                  </p:oleObj>
                </mc:Choice>
                <mc:Fallback>
                  <p:oleObj name="CorelDRAW" r:id="rId4" imgW="6071760" imgH="1842120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6511" y="4411168"/>
                          <a:ext cx="7280868" cy="22085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90" name="Text Box 15"/>
            <p:cNvSpPr txBox="1">
              <a:spLocks noChangeArrowheads="1"/>
            </p:cNvSpPr>
            <p:nvPr/>
          </p:nvSpPr>
          <p:spPr bwMode="auto">
            <a:xfrm>
              <a:off x="6781800" y="4528588"/>
              <a:ext cx="533400" cy="274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6091" name="Text Box 16"/>
            <p:cNvSpPr txBox="1">
              <a:spLocks noChangeArrowheads="1"/>
            </p:cNvSpPr>
            <p:nvPr/>
          </p:nvSpPr>
          <p:spPr bwMode="auto">
            <a:xfrm>
              <a:off x="6781800" y="4346024"/>
              <a:ext cx="533400" cy="274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3" name="圆角矩形 2"/>
          <p:cNvSpPr/>
          <p:nvPr/>
        </p:nvSpPr>
        <p:spPr bwMode="auto">
          <a:xfrm>
            <a:off x="3810000" y="6156488"/>
            <a:ext cx="5614988" cy="480274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b="1" dirty="0"/>
              <a:t>Exercise: </a:t>
            </a:r>
            <a:r>
              <a:rPr lang="en-US" altLang="zh-CN" b="1" dirty="0" err="1"/>
              <a:t>desigh</a:t>
            </a:r>
            <a:r>
              <a:rPr lang="en-US" altLang="zh-CN" b="1" dirty="0"/>
              <a:t> a BCD Decade Counter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2133600" y="457200"/>
            <a:ext cx="79248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762000" y="1600200"/>
            <a:ext cx="10363200" cy="4876800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no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Waveforms for the decade counter:</a:t>
            </a:r>
          </a:p>
        </p:txBody>
      </p:sp>
      <p:sp>
        <p:nvSpPr>
          <p:cNvPr id="48134" name="Rectangle 9"/>
          <p:cNvSpPr>
            <a:spLocks noChangeArrowheads="1"/>
          </p:cNvSpPr>
          <p:nvPr/>
        </p:nvSpPr>
        <p:spPr bwMode="auto">
          <a:xfrm>
            <a:off x="4099299" y="672525"/>
            <a:ext cx="3993401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FFFF99"/>
                </a:solidFill>
                <a:ea typeface="宋体" panose="02010600030101010101" pitchFamily="2" charset="-122"/>
              </a:rPr>
              <a:t>BCD Decade Counter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9C0FA17-A864-40DC-93DD-7E39F39814F6}"/>
              </a:ext>
            </a:extLst>
          </p:cNvPr>
          <p:cNvGrpSpPr/>
          <p:nvPr/>
        </p:nvGrpSpPr>
        <p:grpSpPr>
          <a:xfrm>
            <a:off x="2168178" y="2406063"/>
            <a:ext cx="8118822" cy="3537537"/>
            <a:chOff x="3122613" y="2133600"/>
            <a:chExt cx="5183187" cy="2465388"/>
          </a:xfrm>
        </p:grpSpPr>
        <p:graphicFrame>
          <p:nvGraphicFramePr>
            <p:cNvPr id="48135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6706647"/>
                </p:ext>
              </p:extLst>
            </p:nvPr>
          </p:nvGraphicFramePr>
          <p:xfrm>
            <a:off x="3657600" y="2133600"/>
            <a:ext cx="4648200" cy="2465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4" imgW="2961360" imgH="1551240" progId="">
                    <p:embed/>
                  </p:oleObj>
                </mc:Choice>
                <mc:Fallback>
                  <p:oleObj name="CorelDRAW" r:id="rId4" imgW="2961360" imgH="1551240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7600" y="2133600"/>
                          <a:ext cx="4648200" cy="2465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37" name="Rectangle 14"/>
            <p:cNvSpPr>
              <a:spLocks noChangeArrowheads="1"/>
            </p:cNvSpPr>
            <p:nvPr/>
          </p:nvSpPr>
          <p:spPr bwMode="auto">
            <a:xfrm>
              <a:off x="3122613" y="2254251"/>
              <a:ext cx="381722" cy="257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b="1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CLK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  <p:sp>
          <p:nvSpPr>
            <p:cNvPr id="48138" name="Text Box 15"/>
            <p:cNvSpPr txBox="1">
              <a:spLocks noChangeArrowheads="1"/>
            </p:cNvSpPr>
            <p:nvPr/>
          </p:nvSpPr>
          <p:spPr bwMode="auto">
            <a:xfrm>
              <a:off x="3200400" y="2590800"/>
              <a:ext cx="533400" cy="321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b="1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8139" name="Text Box 16"/>
            <p:cNvSpPr txBox="1">
              <a:spLocks noChangeArrowheads="1"/>
            </p:cNvSpPr>
            <p:nvPr/>
          </p:nvSpPr>
          <p:spPr bwMode="auto">
            <a:xfrm>
              <a:off x="3200400" y="3092450"/>
              <a:ext cx="533400" cy="321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i="1" dirty="0" err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b="1" baseline="-25000" dirty="0" err="1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  <a:endParaRPr lang="en-US" altLang="zh-CN" b="1" baseline="-25000" dirty="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8140" name="Text Box 17"/>
            <p:cNvSpPr txBox="1">
              <a:spLocks noChangeArrowheads="1"/>
            </p:cNvSpPr>
            <p:nvPr/>
          </p:nvSpPr>
          <p:spPr bwMode="auto">
            <a:xfrm>
              <a:off x="3200400" y="3625850"/>
              <a:ext cx="533400" cy="321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b="1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8141" name="Text Box 18"/>
            <p:cNvSpPr txBox="1">
              <a:spLocks noChangeArrowheads="1"/>
            </p:cNvSpPr>
            <p:nvPr/>
          </p:nvSpPr>
          <p:spPr bwMode="auto">
            <a:xfrm>
              <a:off x="3200400" y="4159250"/>
              <a:ext cx="533400" cy="321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b="1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Rectangle 10"/>
          <p:cNvSpPr>
            <a:spLocks noChangeArrowheads="1"/>
          </p:cNvSpPr>
          <p:nvPr/>
        </p:nvSpPr>
        <p:spPr bwMode="auto">
          <a:xfrm>
            <a:off x="2618975" y="598061"/>
            <a:ext cx="6627520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FFFF99"/>
                </a:solidFill>
                <a:ea typeface="宋体" panose="02010600030101010101" pitchFamily="2" charset="-122"/>
              </a:rPr>
              <a:t>A 4-bit Synchronous Binary Counter</a:t>
            </a:r>
          </a:p>
        </p:txBody>
      </p:sp>
      <p:sp>
        <p:nvSpPr>
          <p:cNvPr id="50182" name="Text Box 18"/>
          <p:cNvSpPr txBox="1">
            <a:spLocks noChangeArrowheads="1"/>
          </p:cNvSpPr>
          <p:nvPr/>
        </p:nvSpPr>
        <p:spPr bwMode="auto">
          <a:xfrm>
            <a:off x="1274861" y="1861322"/>
            <a:ext cx="5016501" cy="4401205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The </a:t>
            </a:r>
            <a:r>
              <a:rPr lang="en-US" altLang="zh-CN" sz="2800" b="1" dirty="0" err="1">
                <a:ea typeface="宋体" panose="02010600030101010101" pitchFamily="2" charset="-122"/>
              </a:rPr>
              <a:t>74LS163</a:t>
            </a:r>
            <a:r>
              <a:rPr lang="en-US" altLang="zh-CN" sz="2800" b="1" dirty="0">
                <a:ea typeface="宋体" panose="02010600030101010101" pitchFamily="2" charset="-122"/>
              </a:rPr>
              <a:t> is a 4-bit IC synchronous counter with additional features over a basic counter. It has parallel load, a </a:t>
            </a:r>
            <a:r>
              <a:rPr lang="en-US" altLang="zh-CN" sz="2800" b="1" i="1" dirty="0">
                <a:ea typeface="宋体" panose="02010600030101010101" pitchFamily="2" charset="-122"/>
              </a:rPr>
              <a:t>CLR</a:t>
            </a:r>
            <a:r>
              <a:rPr lang="en-US" altLang="zh-CN" sz="2800" b="1" dirty="0">
                <a:ea typeface="宋体" panose="02010600030101010101" pitchFamily="2" charset="-122"/>
              </a:rPr>
              <a:t> input, two chip enables, and a ripple count output that signals when the count has reached the terminal count.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b="1" dirty="0">
              <a:ea typeface="宋体" panose="02010600030101010101" pitchFamily="2" charset="-122"/>
            </a:endParaRPr>
          </a:p>
        </p:txBody>
      </p:sp>
      <p:sp>
        <p:nvSpPr>
          <p:cNvPr id="50184" name="Line 23"/>
          <p:cNvSpPr>
            <a:spLocks noChangeShapeType="1"/>
          </p:cNvSpPr>
          <p:nvPr/>
        </p:nvSpPr>
        <p:spPr bwMode="auto">
          <a:xfrm>
            <a:off x="2895600" y="3675148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9999519-A7E6-499D-A799-038796878615}"/>
              </a:ext>
            </a:extLst>
          </p:cNvPr>
          <p:cNvGrpSpPr/>
          <p:nvPr/>
        </p:nvGrpSpPr>
        <p:grpSpPr>
          <a:xfrm>
            <a:off x="6781800" y="1752600"/>
            <a:ext cx="4648200" cy="4763918"/>
            <a:chOff x="3365500" y="3003550"/>
            <a:chExt cx="3581400" cy="3510181"/>
          </a:xfrm>
        </p:grpSpPr>
        <p:graphicFrame>
          <p:nvGraphicFramePr>
            <p:cNvPr id="50178" name="Object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2508694"/>
                </p:ext>
              </p:extLst>
            </p:nvPr>
          </p:nvGraphicFramePr>
          <p:xfrm>
            <a:off x="3886201" y="3276600"/>
            <a:ext cx="2498725" cy="2590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4" imgW="1891080" imgH="1937520" progId="">
                    <p:embed/>
                  </p:oleObj>
                </mc:Choice>
                <mc:Fallback>
                  <p:oleObj name="CorelDRAW" r:id="rId4" imgW="1891080" imgH="1937520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6201" y="3276600"/>
                          <a:ext cx="2498725" cy="2590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6152" name="Text Box 24"/>
            <p:cNvSpPr txBox="1">
              <a:spLocks noChangeArrowheads="1"/>
            </p:cNvSpPr>
            <p:nvPr/>
          </p:nvSpPr>
          <p:spPr bwMode="auto">
            <a:xfrm>
              <a:off x="4857750" y="3003550"/>
              <a:ext cx="11430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rgbClr val="FF0000"/>
                  </a:solidFill>
                  <a:ea typeface="宋体" panose="02010600030101010101" pitchFamily="2" charset="-122"/>
                </a:rPr>
                <a:t>Data inputs</a:t>
              </a:r>
            </a:p>
          </p:txBody>
        </p:sp>
        <p:sp>
          <p:nvSpPr>
            <p:cNvPr id="176153" name="Text Box 25"/>
            <p:cNvSpPr txBox="1">
              <a:spLocks noChangeArrowheads="1"/>
            </p:cNvSpPr>
            <p:nvPr/>
          </p:nvSpPr>
          <p:spPr bwMode="auto">
            <a:xfrm>
              <a:off x="4724400" y="5867400"/>
              <a:ext cx="11430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rgbClr val="FF0000"/>
                  </a:solidFill>
                  <a:ea typeface="宋体" panose="02010600030101010101" pitchFamily="2" charset="-122"/>
                </a:rPr>
                <a:t>Data outputs</a:t>
              </a:r>
            </a:p>
          </p:txBody>
        </p:sp>
        <p:sp>
          <p:nvSpPr>
            <p:cNvPr id="50187" name="Text Box 26"/>
            <p:cNvSpPr txBox="1">
              <a:spLocks noChangeArrowheads="1"/>
            </p:cNvSpPr>
            <p:nvPr/>
          </p:nvSpPr>
          <p:spPr bwMode="auto">
            <a:xfrm>
              <a:off x="3448050" y="3962400"/>
              <a:ext cx="6096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i="1">
                  <a:ea typeface="宋体" panose="02010600030101010101" pitchFamily="2" charset="-122"/>
                </a:rPr>
                <a:t>CLR</a:t>
              </a:r>
            </a:p>
          </p:txBody>
        </p:sp>
        <p:sp>
          <p:nvSpPr>
            <p:cNvPr id="50188" name="Text Box 27"/>
            <p:cNvSpPr txBox="1">
              <a:spLocks noChangeArrowheads="1"/>
            </p:cNvSpPr>
            <p:nvPr/>
          </p:nvSpPr>
          <p:spPr bwMode="auto">
            <a:xfrm>
              <a:off x="3365500" y="4189414"/>
              <a:ext cx="60960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i="1">
                  <a:ea typeface="宋体" panose="02010600030101010101" pitchFamily="2" charset="-122"/>
                </a:rPr>
                <a:t>LOAD</a:t>
              </a:r>
            </a:p>
          </p:txBody>
        </p:sp>
        <p:sp>
          <p:nvSpPr>
            <p:cNvPr id="50189" name="Text Box 28"/>
            <p:cNvSpPr txBox="1">
              <a:spLocks noChangeArrowheads="1"/>
            </p:cNvSpPr>
            <p:nvPr/>
          </p:nvSpPr>
          <p:spPr bwMode="auto">
            <a:xfrm>
              <a:off x="3429000" y="4392614"/>
              <a:ext cx="6096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i="1">
                  <a:ea typeface="宋体" panose="02010600030101010101" pitchFamily="2" charset="-122"/>
                </a:rPr>
                <a:t>ENT</a:t>
              </a:r>
            </a:p>
          </p:txBody>
        </p:sp>
        <p:sp>
          <p:nvSpPr>
            <p:cNvPr id="50190" name="Text Box 29"/>
            <p:cNvSpPr txBox="1">
              <a:spLocks noChangeArrowheads="1"/>
            </p:cNvSpPr>
            <p:nvPr/>
          </p:nvSpPr>
          <p:spPr bwMode="auto">
            <a:xfrm>
              <a:off x="3429000" y="4602164"/>
              <a:ext cx="6096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i="1">
                  <a:ea typeface="宋体" panose="02010600030101010101" pitchFamily="2" charset="-122"/>
                </a:rPr>
                <a:t>ENP</a:t>
              </a:r>
            </a:p>
          </p:txBody>
        </p:sp>
        <p:sp>
          <p:nvSpPr>
            <p:cNvPr id="50191" name="Text Box 30"/>
            <p:cNvSpPr txBox="1">
              <a:spLocks noChangeArrowheads="1"/>
            </p:cNvSpPr>
            <p:nvPr/>
          </p:nvSpPr>
          <p:spPr bwMode="auto">
            <a:xfrm>
              <a:off x="3429000" y="4803775"/>
              <a:ext cx="6096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CLK</a:t>
              </a:r>
            </a:p>
          </p:txBody>
        </p:sp>
        <p:sp>
          <p:nvSpPr>
            <p:cNvPr id="50192" name="Text Box 31"/>
            <p:cNvSpPr txBox="1">
              <a:spLocks noChangeArrowheads="1"/>
            </p:cNvSpPr>
            <p:nvPr/>
          </p:nvSpPr>
          <p:spPr bwMode="auto">
            <a:xfrm>
              <a:off x="6337300" y="4395789"/>
              <a:ext cx="6096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i="1">
                  <a:ea typeface="宋体" panose="02010600030101010101" pitchFamily="2" charset="-122"/>
                </a:rPr>
                <a:t>RCO</a:t>
              </a:r>
            </a:p>
          </p:txBody>
        </p:sp>
        <p:sp>
          <p:nvSpPr>
            <p:cNvPr id="50193" name="Text Box 32"/>
            <p:cNvSpPr txBox="1">
              <a:spLocks noChangeArrowheads="1"/>
            </p:cNvSpPr>
            <p:nvPr/>
          </p:nvSpPr>
          <p:spPr bwMode="auto">
            <a:xfrm>
              <a:off x="4724400" y="5486400"/>
              <a:ext cx="5334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6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50194" name="Text Box 33"/>
            <p:cNvSpPr txBox="1">
              <a:spLocks noChangeArrowheads="1"/>
            </p:cNvSpPr>
            <p:nvPr/>
          </p:nvSpPr>
          <p:spPr bwMode="auto">
            <a:xfrm>
              <a:off x="5029200" y="5486400"/>
              <a:ext cx="5334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6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0195" name="Text Box 34"/>
            <p:cNvSpPr txBox="1">
              <a:spLocks noChangeArrowheads="1"/>
            </p:cNvSpPr>
            <p:nvPr/>
          </p:nvSpPr>
          <p:spPr bwMode="auto">
            <a:xfrm>
              <a:off x="5257800" y="5486400"/>
              <a:ext cx="5334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6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50196" name="Text Box 35"/>
            <p:cNvSpPr txBox="1">
              <a:spLocks noChangeArrowheads="1"/>
            </p:cNvSpPr>
            <p:nvPr/>
          </p:nvSpPr>
          <p:spPr bwMode="auto">
            <a:xfrm>
              <a:off x="5562600" y="5486400"/>
              <a:ext cx="5334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6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50197" name="Text Box 37"/>
            <p:cNvSpPr txBox="1">
              <a:spLocks noChangeArrowheads="1"/>
            </p:cNvSpPr>
            <p:nvPr/>
          </p:nvSpPr>
          <p:spPr bwMode="auto">
            <a:xfrm>
              <a:off x="4724400" y="3306764"/>
              <a:ext cx="6096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i="1">
                  <a:solidFill>
                    <a:srgbClr val="FF0000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16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50198" name="Text Box 38"/>
            <p:cNvSpPr txBox="1">
              <a:spLocks noChangeArrowheads="1"/>
            </p:cNvSpPr>
            <p:nvPr/>
          </p:nvSpPr>
          <p:spPr bwMode="auto">
            <a:xfrm>
              <a:off x="5010150" y="3306764"/>
              <a:ext cx="6096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i="1">
                  <a:solidFill>
                    <a:srgbClr val="FF0000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16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0199" name="Text Box 39"/>
            <p:cNvSpPr txBox="1">
              <a:spLocks noChangeArrowheads="1"/>
            </p:cNvSpPr>
            <p:nvPr/>
          </p:nvSpPr>
          <p:spPr bwMode="auto">
            <a:xfrm>
              <a:off x="5257800" y="3306764"/>
              <a:ext cx="6096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i="1">
                  <a:solidFill>
                    <a:srgbClr val="FF0000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16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50200" name="Text Box 40"/>
            <p:cNvSpPr txBox="1">
              <a:spLocks noChangeArrowheads="1"/>
            </p:cNvSpPr>
            <p:nvPr/>
          </p:nvSpPr>
          <p:spPr bwMode="auto">
            <a:xfrm>
              <a:off x="5530850" y="3306764"/>
              <a:ext cx="6096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i="1">
                  <a:solidFill>
                    <a:srgbClr val="FF0000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16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50201" name="Line 44"/>
            <p:cNvSpPr>
              <a:spLocks noChangeShapeType="1"/>
            </p:cNvSpPr>
            <p:nvPr/>
          </p:nvSpPr>
          <p:spPr bwMode="auto">
            <a:xfrm>
              <a:off x="3517900" y="4241800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50202" name="Line 45"/>
            <p:cNvSpPr>
              <a:spLocks noChangeShapeType="1"/>
            </p:cNvSpPr>
            <p:nvPr/>
          </p:nvSpPr>
          <p:spPr bwMode="auto">
            <a:xfrm>
              <a:off x="3575050" y="4013200"/>
              <a:ext cx="228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ChangeArrowheads="1"/>
          </p:cNvSpPr>
          <p:nvPr/>
        </p:nvSpPr>
        <p:spPr bwMode="auto">
          <a:xfrm>
            <a:off x="685800" y="190500"/>
            <a:ext cx="10972800" cy="6477000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zh-CN" altLang="zh-CN">
              <a:ea typeface="宋体" panose="0201060003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4A8EC0A-30AA-4CAE-89B0-A08DC9F8B5F2}"/>
              </a:ext>
            </a:extLst>
          </p:cNvPr>
          <p:cNvGrpSpPr/>
          <p:nvPr/>
        </p:nvGrpSpPr>
        <p:grpSpPr>
          <a:xfrm>
            <a:off x="1066800" y="457200"/>
            <a:ext cx="9829801" cy="5904131"/>
            <a:chOff x="2550420" y="990600"/>
            <a:chExt cx="5831580" cy="5599331"/>
          </a:xfrm>
        </p:grpSpPr>
        <p:graphicFrame>
          <p:nvGraphicFramePr>
            <p:cNvPr id="178211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3107511"/>
                </p:ext>
              </p:extLst>
            </p:nvPr>
          </p:nvGraphicFramePr>
          <p:xfrm>
            <a:off x="3429000" y="1066801"/>
            <a:ext cx="4953000" cy="4926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4" imgW="3609720" imgH="3543840" progId="">
                    <p:embed/>
                  </p:oleObj>
                </mc:Choice>
                <mc:Fallback>
                  <p:oleObj name="CorelDRAW" r:id="rId4" imgW="3609720" imgH="3543840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9000" y="1066801"/>
                          <a:ext cx="4953000" cy="49260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30" name="Text Box 12"/>
            <p:cNvSpPr txBox="1">
              <a:spLocks noChangeArrowheads="1"/>
            </p:cNvSpPr>
            <p:nvPr/>
          </p:nvSpPr>
          <p:spPr bwMode="auto">
            <a:xfrm>
              <a:off x="2599460" y="1909453"/>
              <a:ext cx="914400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FF0000"/>
                  </a:solidFill>
                  <a:ea typeface="宋体" panose="02010600030101010101" pitchFamily="2" charset="-122"/>
                </a:rPr>
                <a:t>Data inputs</a:t>
              </a:r>
            </a:p>
          </p:txBody>
        </p:sp>
        <p:sp>
          <p:nvSpPr>
            <p:cNvPr id="52231" name="Text Box 13"/>
            <p:cNvSpPr txBox="1">
              <a:spLocks noChangeArrowheads="1"/>
            </p:cNvSpPr>
            <p:nvPr/>
          </p:nvSpPr>
          <p:spPr bwMode="auto">
            <a:xfrm>
              <a:off x="2550420" y="4191000"/>
              <a:ext cx="95478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FF0000"/>
                  </a:solidFill>
                  <a:ea typeface="宋体" panose="02010600030101010101" pitchFamily="2" charset="-122"/>
                </a:rPr>
                <a:t>Data outputs</a:t>
              </a:r>
            </a:p>
          </p:txBody>
        </p:sp>
        <p:sp>
          <p:nvSpPr>
            <p:cNvPr id="52232" name="Text Box 14"/>
            <p:cNvSpPr txBox="1">
              <a:spLocks noChangeArrowheads="1"/>
            </p:cNvSpPr>
            <p:nvPr/>
          </p:nvSpPr>
          <p:spPr bwMode="auto">
            <a:xfrm>
              <a:off x="3429000" y="990600"/>
              <a:ext cx="6096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ea typeface="宋体" panose="02010600030101010101" pitchFamily="2" charset="-122"/>
                </a:rPr>
                <a:t>CLR</a:t>
              </a:r>
            </a:p>
          </p:txBody>
        </p:sp>
        <p:sp>
          <p:nvSpPr>
            <p:cNvPr id="52233" name="Text Box 15"/>
            <p:cNvSpPr txBox="1">
              <a:spLocks noChangeArrowheads="1"/>
            </p:cNvSpPr>
            <p:nvPr/>
          </p:nvSpPr>
          <p:spPr bwMode="auto">
            <a:xfrm>
              <a:off x="3352800" y="1287464"/>
              <a:ext cx="6096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 dirty="0">
                  <a:ea typeface="宋体" panose="02010600030101010101" pitchFamily="2" charset="-122"/>
                </a:rPr>
                <a:t>LOAD</a:t>
              </a:r>
            </a:p>
          </p:txBody>
        </p:sp>
        <p:sp>
          <p:nvSpPr>
            <p:cNvPr id="52234" name="Text Box 16"/>
            <p:cNvSpPr txBox="1">
              <a:spLocks noChangeArrowheads="1"/>
            </p:cNvSpPr>
            <p:nvPr/>
          </p:nvSpPr>
          <p:spPr bwMode="auto">
            <a:xfrm>
              <a:off x="3505200" y="3505200"/>
              <a:ext cx="6096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ea typeface="宋体" panose="02010600030101010101" pitchFamily="2" charset="-122"/>
                </a:rPr>
                <a:t>ENT</a:t>
              </a:r>
            </a:p>
          </p:txBody>
        </p:sp>
        <p:sp>
          <p:nvSpPr>
            <p:cNvPr id="52235" name="Text Box 17"/>
            <p:cNvSpPr txBox="1">
              <a:spLocks noChangeArrowheads="1"/>
            </p:cNvSpPr>
            <p:nvPr/>
          </p:nvSpPr>
          <p:spPr bwMode="auto">
            <a:xfrm>
              <a:off x="3505200" y="3276600"/>
              <a:ext cx="6096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ea typeface="宋体" panose="02010600030101010101" pitchFamily="2" charset="-122"/>
                </a:rPr>
                <a:t>ENP</a:t>
              </a:r>
            </a:p>
          </p:txBody>
        </p:sp>
        <p:sp>
          <p:nvSpPr>
            <p:cNvPr id="52236" name="Text Box 18"/>
            <p:cNvSpPr txBox="1">
              <a:spLocks noChangeArrowheads="1"/>
            </p:cNvSpPr>
            <p:nvPr/>
          </p:nvSpPr>
          <p:spPr bwMode="auto">
            <a:xfrm>
              <a:off x="3505200" y="3048000"/>
              <a:ext cx="6096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anose="02010600030101010101" pitchFamily="2" charset="-122"/>
                </a:rPr>
                <a:t>CLK</a:t>
              </a:r>
            </a:p>
          </p:txBody>
        </p:sp>
        <p:sp>
          <p:nvSpPr>
            <p:cNvPr id="52237" name="Text Box 19"/>
            <p:cNvSpPr txBox="1">
              <a:spLocks noChangeArrowheads="1"/>
            </p:cNvSpPr>
            <p:nvPr/>
          </p:nvSpPr>
          <p:spPr bwMode="auto">
            <a:xfrm>
              <a:off x="3429000" y="5013325"/>
              <a:ext cx="6096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ea typeface="宋体" panose="02010600030101010101" pitchFamily="2" charset="-122"/>
                </a:rPr>
                <a:t>RCO</a:t>
              </a:r>
            </a:p>
          </p:txBody>
        </p:sp>
        <p:sp>
          <p:nvSpPr>
            <p:cNvPr id="52238" name="Text Box 20"/>
            <p:cNvSpPr txBox="1">
              <a:spLocks noChangeArrowheads="1"/>
            </p:cNvSpPr>
            <p:nvPr/>
          </p:nvSpPr>
          <p:spPr bwMode="auto">
            <a:xfrm>
              <a:off x="3581400" y="3829050"/>
              <a:ext cx="5334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52239" name="Text Box 21"/>
            <p:cNvSpPr txBox="1">
              <a:spLocks noChangeArrowheads="1"/>
            </p:cNvSpPr>
            <p:nvPr/>
          </p:nvSpPr>
          <p:spPr bwMode="auto">
            <a:xfrm>
              <a:off x="3592513" y="4130675"/>
              <a:ext cx="5334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2240" name="Text Box 22"/>
            <p:cNvSpPr txBox="1">
              <a:spLocks noChangeArrowheads="1"/>
            </p:cNvSpPr>
            <p:nvPr/>
          </p:nvSpPr>
          <p:spPr bwMode="auto">
            <a:xfrm>
              <a:off x="3602038" y="4430714"/>
              <a:ext cx="5334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52241" name="Text Box 23"/>
            <p:cNvSpPr txBox="1">
              <a:spLocks noChangeArrowheads="1"/>
            </p:cNvSpPr>
            <p:nvPr/>
          </p:nvSpPr>
          <p:spPr bwMode="auto">
            <a:xfrm>
              <a:off x="3617913" y="4705350"/>
              <a:ext cx="5334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52242" name="Text Box 24"/>
            <p:cNvSpPr txBox="1">
              <a:spLocks noChangeArrowheads="1"/>
            </p:cNvSpPr>
            <p:nvPr/>
          </p:nvSpPr>
          <p:spPr bwMode="auto">
            <a:xfrm>
              <a:off x="3581400" y="1524000"/>
              <a:ext cx="6096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52243" name="Text Box 25"/>
            <p:cNvSpPr txBox="1">
              <a:spLocks noChangeArrowheads="1"/>
            </p:cNvSpPr>
            <p:nvPr/>
          </p:nvSpPr>
          <p:spPr bwMode="auto">
            <a:xfrm>
              <a:off x="3589338" y="1793875"/>
              <a:ext cx="6096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2244" name="Text Box 26"/>
            <p:cNvSpPr txBox="1">
              <a:spLocks noChangeArrowheads="1"/>
            </p:cNvSpPr>
            <p:nvPr/>
          </p:nvSpPr>
          <p:spPr bwMode="auto">
            <a:xfrm>
              <a:off x="3600450" y="2132014"/>
              <a:ext cx="6096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52245" name="Text Box 27"/>
            <p:cNvSpPr txBox="1">
              <a:spLocks noChangeArrowheads="1"/>
            </p:cNvSpPr>
            <p:nvPr/>
          </p:nvSpPr>
          <p:spPr bwMode="auto">
            <a:xfrm>
              <a:off x="3638550" y="2473325"/>
              <a:ext cx="6096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52246" name="Line 28"/>
            <p:cNvSpPr>
              <a:spLocks noChangeShapeType="1"/>
            </p:cNvSpPr>
            <p:nvPr/>
          </p:nvSpPr>
          <p:spPr bwMode="auto">
            <a:xfrm>
              <a:off x="3505200" y="1339850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600"/>
            </a:p>
          </p:txBody>
        </p:sp>
        <p:sp>
          <p:nvSpPr>
            <p:cNvPr id="52247" name="Line 29"/>
            <p:cNvSpPr>
              <a:spLocks noChangeShapeType="1"/>
            </p:cNvSpPr>
            <p:nvPr/>
          </p:nvSpPr>
          <p:spPr bwMode="auto">
            <a:xfrm>
              <a:off x="3562350" y="1041400"/>
              <a:ext cx="228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600"/>
            </a:p>
          </p:txBody>
        </p:sp>
        <p:sp>
          <p:nvSpPr>
            <p:cNvPr id="178208" name="Text Box 32"/>
            <p:cNvSpPr txBox="1">
              <a:spLocks noChangeArrowheads="1"/>
            </p:cNvSpPr>
            <p:nvPr/>
          </p:nvSpPr>
          <p:spPr bwMode="auto">
            <a:xfrm>
              <a:off x="4114800" y="5943600"/>
              <a:ext cx="10668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rgbClr val="FF0000"/>
                  </a:solidFill>
                  <a:ea typeface="宋体" panose="02010600030101010101" pitchFamily="2" charset="-122"/>
                </a:rPr>
                <a:t>Clear    Preset</a:t>
              </a:r>
            </a:p>
          </p:txBody>
        </p:sp>
        <p:sp>
          <p:nvSpPr>
            <p:cNvPr id="178209" name="Text Box 33"/>
            <p:cNvSpPr txBox="1">
              <a:spLocks noChangeArrowheads="1"/>
            </p:cNvSpPr>
            <p:nvPr/>
          </p:nvSpPr>
          <p:spPr bwMode="auto">
            <a:xfrm>
              <a:off x="5702300" y="5691189"/>
              <a:ext cx="25908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rgbClr val="FF0000"/>
                  </a:solidFill>
                  <a:ea typeface="宋体" panose="02010600030101010101" pitchFamily="2" charset="-122"/>
                </a:rPr>
                <a:t>Count                                 Inhibit</a:t>
              </a:r>
            </a:p>
          </p:txBody>
        </p:sp>
        <p:sp>
          <p:nvSpPr>
            <p:cNvPr id="52250" name="Text Box 34"/>
            <p:cNvSpPr txBox="1">
              <a:spLocks noChangeArrowheads="1"/>
            </p:cNvSpPr>
            <p:nvPr/>
          </p:nvSpPr>
          <p:spPr bwMode="auto">
            <a:xfrm>
              <a:off x="4673600" y="5257800"/>
              <a:ext cx="23622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rgbClr val="FF0000"/>
                  </a:solidFill>
                  <a:ea typeface="宋体" panose="02010600030101010101" pitchFamily="2" charset="-122"/>
                </a:rPr>
                <a:t>12     13   14     15      0       1      2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6"/>
          <p:cNvSpPr>
            <a:spLocks noChangeArrowheads="1"/>
          </p:cNvSpPr>
          <p:nvPr/>
        </p:nvSpPr>
        <p:spPr bwMode="auto">
          <a:xfrm>
            <a:off x="1442240" y="523368"/>
            <a:ext cx="9101146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Up/Down Synchronous Counters(</a:t>
            </a:r>
            <a:r>
              <a:rPr lang="zh-CN" altLang="en-US" sz="3200" b="1" dirty="0">
                <a:solidFill>
                  <a:srgbClr val="FFFF99"/>
                </a:solidFill>
                <a:ea typeface="宋体" panose="02010600030101010101" pitchFamily="2" charset="-122"/>
              </a:rPr>
              <a:t>可逆同步计数器</a:t>
            </a:r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54278" name="Text Box 14"/>
          <p:cNvSpPr txBox="1">
            <a:spLocks noChangeArrowheads="1"/>
          </p:cNvSpPr>
          <p:nvPr/>
        </p:nvSpPr>
        <p:spPr bwMode="auto">
          <a:xfrm>
            <a:off x="887413" y="1436926"/>
            <a:ext cx="10210800" cy="954107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An up/down counter is capable of progressing in either direction depending on a control input.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C474F80-ED5B-4F7D-BE1A-AC518D00E295}"/>
              </a:ext>
            </a:extLst>
          </p:cNvPr>
          <p:cNvGrpSpPr/>
          <p:nvPr/>
        </p:nvGrpSpPr>
        <p:grpSpPr>
          <a:xfrm>
            <a:off x="887413" y="2590800"/>
            <a:ext cx="10313987" cy="3814380"/>
            <a:chOff x="2427288" y="2590800"/>
            <a:chExt cx="7021512" cy="2869294"/>
          </a:xfrm>
        </p:grpSpPr>
        <p:graphicFrame>
          <p:nvGraphicFramePr>
            <p:cNvPr id="54274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77130672"/>
                </p:ext>
              </p:extLst>
            </p:nvPr>
          </p:nvGraphicFramePr>
          <p:xfrm>
            <a:off x="3276600" y="2743201"/>
            <a:ext cx="5943600" cy="2619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4" imgW="4227120" imgH="1838520" progId="">
                    <p:embed/>
                  </p:oleObj>
                </mc:Choice>
                <mc:Fallback>
                  <p:oleObj name="CorelDRAW" r:id="rId4" imgW="4227120" imgH="1838520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6600" y="2743201"/>
                          <a:ext cx="5943600" cy="2619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279" name="Text Box 23"/>
            <p:cNvSpPr txBox="1">
              <a:spLocks noChangeArrowheads="1"/>
            </p:cNvSpPr>
            <p:nvPr/>
          </p:nvSpPr>
          <p:spPr bwMode="auto">
            <a:xfrm>
              <a:off x="2859088" y="5132389"/>
              <a:ext cx="609600" cy="30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ea typeface="宋体" panose="02010600030101010101" pitchFamily="2" charset="-122"/>
                </a:rPr>
                <a:t>CLK</a:t>
              </a:r>
            </a:p>
          </p:txBody>
        </p:sp>
        <p:sp>
          <p:nvSpPr>
            <p:cNvPr id="54280" name="Text Box 25"/>
            <p:cNvSpPr txBox="1">
              <a:spLocks noChangeArrowheads="1"/>
            </p:cNvSpPr>
            <p:nvPr/>
          </p:nvSpPr>
          <p:spPr bwMode="auto">
            <a:xfrm>
              <a:off x="4572000" y="3505200"/>
              <a:ext cx="533400" cy="30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54281" name="Text Box 26"/>
            <p:cNvSpPr txBox="1">
              <a:spLocks noChangeArrowheads="1"/>
            </p:cNvSpPr>
            <p:nvPr/>
          </p:nvSpPr>
          <p:spPr bwMode="auto">
            <a:xfrm>
              <a:off x="6705600" y="3505200"/>
              <a:ext cx="533400" cy="30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4282" name="Text Box 27"/>
            <p:cNvSpPr txBox="1">
              <a:spLocks noChangeArrowheads="1"/>
            </p:cNvSpPr>
            <p:nvPr/>
          </p:nvSpPr>
          <p:spPr bwMode="auto">
            <a:xfrm>
              <a:off x="8915400" y="3200400"/>
              <a:ext cx="533400" cy="30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54283" name="Rectangle 35"/>
            <p:cNvSpPr>
              <a:spLocks noChangeArrowheads="1"/>
            </p:cNvSpPr>
            <p:nvPr/>
          </p:nvSpPr>
          <p:spPr bwMode="auto">
            <a:xfrm>
              <a:off x="3983038" y="4178300"/>
              <a:ext cx="152400" cy="385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54284" name="Rectangle 36"/>
            <p:cNvSpPr>
              <a:spLocks noChangeArrowheads="1"/>
            </p:cNvSpPr>
            <p:nvPr/>
          </p:nvSpPr>
          <p:spPr bwMode="auto">
            <a:xfrm>
              <a:off x="4021138" y="3429001"/>
              <a:ext cx="119062" cy="385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54285" name="Rectangle 37"/>
            <p:cNvSpPr>
              <a:spLocks noChangeArrowheads="1"/>
            </p:cNvSpPr>
            <p:nvPr/>
          </p:nvSpPr>
          <p:spPr bwMode="auto">
            <a:xfrm>
              <a:off x="4095750" y="3822700"/>
              <a:ext cx="101600" cy="231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4286" name="Rectangle 38"/>
            <p:cNvSpPr>
              <a:spLocks noChangeArrowheads="1"/>
            </p:cNvSpPr>
            <p:nvPr/>
          </p:nvSpPr>
          <p:spPr bwMode="auto">
            <a:xfrm>
              <a:off x="6253163" y="3822700"/>
              <a:ext cx="101600" cy="231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4287" name="Rectangle 39"/>
            <p:cNvSpPr>
              <a:spLocks noChangeArrowheads="1"/>
            </p:cNvSpPr>
            <p:nvPr/>
          </p:nvSpPr>
          <p:spPr bwMode="auto">
            <a:xfrm>
              <a:off x="8393113" y="3822700"/>
              <a:ext cx="101600" cy="231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4288" name="Rectangle 40"/>
            <p:cNvSpPr>
              <a:spLocks noChangeArrowheads="1"/>
            </p:cNvSpPr>
            <p:nvPr/>
          </p:nvSpPr>
          <p:spPr bwMode="auto">
            <a:xfrm>
              <a:off x="6169026" y="3429000"/>
              <a:ext cx="119063" cy="385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4289" name="Rectangle 41"/>
            <p:cNvSpPr>
              <a:spLocks noChangeArrowheads="1"/>
            </p:cNvSpPr>
            <p:nvPr/>
          </p:nvSpPr>
          <p:spPr bwMode="auto">
            <a:xfrm>
              <a:off x="8299451" y="3429000"/>
              <a:ext cx="119063" cy="385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54290" name="Rectangle 42"/>
            <p:cNvSpPr>
              <a:spLocks noChangeArrowheads="1"/>
            </p:cNvSpPr>
            <p:nvPr/>
          </p:nvSpPr>
          <p:spPr bwMode="auto">
            <a:xfrm>
              <a:off x="6167438" y="4178300"/>
              <a:ext cx="152400" cy="385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4291" name="Rectangle 43"/>
            <p:cNvSpPr>
              <a:spLocks noChangeArrowheads="1"/>
            </p:cNvSpPr>
            <p:nvPr/>
          </p:nvSpPr>
          <p:spPr bwMode="auto">
            <a:xfrm>
              <a:off x="8297863" y="4178300"/>
              <a:ext cx="152400" cy="385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zh-CN" sz="2000" i="1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54292" name="Text Box 48"/>
            <p:cNvSpPr txBox="1">
              <a:spLocks noChangeArrowheads="1"/>
            </p:cNvSpPr>
            <p:nvPr/>
          </p:nvSpPr>
          <p:spPr bwMode="auto">
            <a:xfrm>
              <a:off x="3505200" y="2925764"/>
              <a:ext cx="609600" cy="532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ea typeface="宋体" panose="02010600030101010101" pitchFamily="2" charset="-122"/>
                </a:rPr>
                <a:t>HIGH</a:t>
              </a:r>
            </a:p>
          </p:txBody>
        </p:sp>
        <p:sp>
          <p:nvSpPr>
            <p:cNvPr id="54293" name="Text Box 49"/>
            <p:cNvSpPr txBox="1">
              <a:spLocks noChangeArrowheads="1"/>
            </p:cNvSpPr>
            <p:nvPr/>
          </p:nvSpPr>
          <p:spPr bwMode="auto">
            <a:xfrm>
              <a:off x="2427288" y="3773489"/>
              <a:ext cx="914400" cy="532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ea typeface="宋体" panose="02010600030101010101" pitchFamily="2" charset="-122"/>
                </a:rPr>
                <a:t>UP/DOWN</a:t>
              </a:r>
            </a:p>
          </p:txBody>
        </p:sp>
        <p:sp>
          <p:nvSpPr>
            <p:cNvPr id="54294" name="Line 50"/>
            <p:cNvSpPr>
              <a:spLocks noChangeShapeType="1"/>
            </p:cNvSpPr>
            <p:nvPr/>
          </p:nvSpPr>
          <p:spPr bwMode="auto">
            <a:xfrm>
              <a:off x="2757488" y="37973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4000"/>
            </a:p>
          </p:txBody>
        </p:sp>
        <p:sp>
          <p:nvSpPr>
            <p:cNvPr id="54295" name="Text Box 51"/>
            <p:cNvSpPr txBox="1">
              <a:spLocks noChangeArrowheads="1"/>
            </p:cNvSpPr>
            <p:nvPr/>
          </p:nvSpPr>
          <p:spPr bwMode="auto">
            <a:xfrm>
              <a:off x="4191000" y="2590800"/>
              <a:ext cx="609600" cy="30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ea typeface="宋体" panose="02010600030101010101" pitchFamily="2" charset="-122"/>
                </a:rPr>
                <a:t>UP</a:t>
              </a:r>
            </a:p>
          </p:txBody>
        </p:sp>
        <p:sp>
          <p:nvSpPr>
            <p:cNvPr id="54296" name="Text Box 52"/>
            <p:cNvSpPr txBox="1">
              <a:spLocks noChangeArrowheads="1"/>
            </p:cNvSpPr>
            <p:nvPr/>
          </p:nvSpPr>
          <p:spPr bwMode="auto">
            <a:xfrm>
              <a:off x="4230688" y="4800600"/>
              <a:ext cx="722312" cy="532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ea typeface="宋体" panose="02010600030101010101" pitchFamily="2" charset="-122"/>
                </a:rPr>
                <a:t>DOWN</a:t>
              </a:r>
            </a:p>
          </p:txBody>
        </p:sp>
        <p:sp>
          <p:nvSpPr>
            <p:cNvPr id="54297" name="Text Box 55"/>
            <p:cNvSpPr txBox="1">
              <a:spLocks noChangeArrowheads="1"/>
            </p:cNvSpPr>
            <p:nvPr/>
          </p:nvSpPr>
          <p:spPr bwMode="auto">
            <a:xfrm>
              <a:off x="4038600" y="3048000"/>
              <a:ext cx="609600" cy="30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ea typeface="宋体" panose="02010600030101010101" pitchFamily="2" charset="-122"/>
                </a:rPr>
                <a:t>FF0</a:t>
              </a:r>
            </a:p>
          </p:txBody>
        </p:sp>
        <p:sp>
          <p:nvSpPr>
            <p:cNvPr id="54298" name="Text Box 56"/>
            <p:cNvSpPr txBox="1">
              <a:spLocks noChangeArrowheads="1"/>
            </p:cNvSpPr>
            <p:nvPr/>
          </p:nvSpPr>
          <p:spPr bwMode="auto">
            <a:xfrm>
              <a:off x="6172200" y="3048000"/>
              <a:ext cx="609600" cy="30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ea typeface="宋体" panose="02010600030101010101" pitchFamily="2" charset="-122"/>
                </a:rPr>
                <a:t>FF1</a:t>
              </a:r>
            </a:p>
          </p:txBody>
        </p:sp>
        <p:sp>
          <p:nvSpPr>
            <p:cNvPr id="54299" name="Text Box 57"/>
            <p:cNvSpPr txBox="1">
              <a:spLocks noChangeArrowheads="1"/>
            </p:cNvSpPr>
            <p:nvPr/>
          </p:nvSpPr>
          <p:spPr bwMode="auto">
            <a:xfrm>
              <a:off x="8305800" y="3048000"/>
              <a:ext cx="609600" cy="30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ea typeface="宋体" panose="02010600030101010101" pitchFamily="2" charset="-122"/>
                </a:rPr>
                <a:t>FF2</a:t>
              </a:r>
            </a:p>
          </p:txBody>
        </p:sp>
        <p:sp>
          <p:nvSpPr>
            <p:cNvPr id="54300" name="Text Box 58"/>
            <p:cNvSpPr txBox="1">
              <a:spLocks noChangeArrowheads="1"/>
            </p:cNvSpPr>
            <p:nvPr/>
          </p:nvSpPr>
          <p:spPr bwMode="auto">
            <a:xfrm>
              <a:off x="5410200" y="2667000"/>
              <a:ext cx="609600" cy="532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ea typeface="宋体" panose="02010600030101010101" pitchFamily="2" charset="-122"/>
                </a:rPr>
                <a:t>0</a:t>
              </a:r>
              <a:r>
                <a:rPr lang="en-US" altLang="zh-CN" sz="2000" b="1" baseline="30000">
                  <a:ea typeface="宋体" panose="02010600030101010101" pitchFamily="2" charset="-122"/>
                </a:rPr>
                <a:t>.</a:t>
              </a:r>
              <a:r>
                <a:rPr lang="en-US" altLang="zh-CN" sz="2000">
                  <a:ea typeface="宋体" panose="02010600030101010101" pitchFamily="2" charset="-122"/>
                </a:rPr>
                <a:t>UP</a:t>
              </a:r>
              <a:endParaRPr lang="en-US" altLang="zh-CN" sz="2000" baseline="-25000">
                <a:ea typeface="宋体" panose="02010600030101010101" pitchFamily="2" charset="-122"/>
              </a:endParaRPr>
            </a:p>
          </p:txBody>
        </p:sp>
        <p:sp>
          <p:nvSpPr>
            <p:cNvPr id="54301" name="Text Box 59"/>
            <p:cNvSpPr txBox="1">
              <a:spLocks noChangeArrowheads="1"/>
            </p:cNvSpPr>
            <p:nvPr/>
          </p:nvSpPr>
          <p:spPr bwMode="auto">
            <a:xfrm>
              <a:off x="5992813" y="4927600"/>
              <a:ext cx="990600" cy="532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ea typeface="宋体" panose="02010600030101010101" pitchFamily="2" charset="-122"/>
                </a:rPr>
                <a:t>0</a:t>
              </a:r>
              <a:r>
                <a:rPr lang="en-US" altLang="zh-CN" sz="2000" b="1" baseline="30000">
                  <a:ea typeface="宋体" panose="02010600030101010101" pitchFamily="2" charset="-122"/>
                </a:rPr>
                <a:t>.</a:t>
              </a:r>
              <a:r>
                <a:rPr lang="en-US" altLang="zh-CN" sz="2000">
                  <a:ea typeface="宋体" panose="02010600030101010101" pitchFamily="2" charset="-122"/>
                </a:rPr>
                <a:t>DOWN</a:t>
              </a:r>
              <a:endParaRPr lang="en-US" altLang="zh-CN" sz="2000" baseline="-25000">
                <a:ea typeface="宋体" panose="02010600030101010101" pitchFamily="2" charset="-122"/>
              </a:endParaRPr>
            </a:p>
          </p:txBody>
        </p:sp>
        <p:sp>
          <p:nvSpPr>
            <p:cNvPr id="54302" name="Line 61"/>
            <p:cNvSpPr>
              <a:spLocks noChangeShapeType="1"/>
            </p:cNvSpPr>
            <p:nvPr/>
          </p:nvSpPr>
          <p:spPr bwMode="auto">
            <a:xfrm>
              <a:off x="6069013" y="4953000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4000"/>
            </a:p>
          </p:txBody>
        </p:sp>
        <p:sp>
          <p:nvSpPr>
            <p:cNvPr id="54303" name="Text Box 62"/>
            <p:cNvSpPr txBox="1">
              <a:spLocks noChangeArrowheads="1"/>
            </p:cNvSpPr>
            <p:nvPr/>
          </p:nvSpPr>
          <p:spPr bwMode="auto">
            <a:xfrm>
              <a:off x="4572000" y="3992564"/>
              <a:ext cx="533400" cy="30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54304" name="Text Box 63"/>
            <p:cNvSpPr txBox="1">
              <a:spLocks noChangeArrowheads="1"/>
            </p:cNvSpPr>
            <p:nvPr/>
          </p:nvSpPr>
          <p:spPr bwMode="auto">
            <a:xfrm>
              <a:off x="6705600" y="3992564"/>
              <a:ext cx="533400" cy="30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4305" name="Text Box 64"/>
            <p:cNvSpPr txBox="1">
              <a:spLocks noChangeArrowheads="1"/>
            </p:cNvSpPr>
            <p:nvPr/>
          </p:nvSpPr>
          <p:spPr bwMode="auto">
            <a:xfrm>
              <a:off x="8915400" y="3992564"/>
              <a:ext cx="533400" cy="30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20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54306" name="Line 65"/>
            <p:cNvSpPr>
              <a:spLocks noChangeShapeType="1"/>
            </p:cNvSpPr>
            <p:nvPr/>
          </p:nvSpPr>
          <p:spPr bwMode="auto">
            <a:xfrm>
              <a:off x="9001125" y="4013200"/>
              <a:ext cx="1524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4000"/>
            </a:p>
          </p:txBody>
        </p:sp>
        <p:sp>
          <p:nvSpPr>
            <p:cNvPr id="54307" name="Line 66"/>
            <p:cNvSpPr>
              <a:spLocks noChangeShapeType="1"/>
            </p:cNvSpPr>
            <p:nvPr/>
          </p:nvSpPr>
          <p:spPr bwMode="auto">
            <a:xfrm>
              <a:off x="6781800" y="4013200"/>
              <a:ext cx="1524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4000"/>
            </a:p>
          </p:txBody>
        </p:sp>
        <p:sp>
          <p:nvSpPr>
            <p:cNvPr id="54308" name="Line 67"/>
            <p:cNvSpPr>
              <a:spLocks noChangeShapeType="1"/>
            </p:cNvSpPr>
            <p:nvPr/>
          </p:nvSpPr>
          <p:spPr bwMode="auto">
            <a:xfrm>
              <a:off x="4673600" y="4013200"/>
              <a:ext cx="1524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4000"/>
            </a:p>
          </p:txBody>
        </p:sp>
      </p:grpSp>
    </p:spTree>
    <p:custDataLst>
      <p:tags r:id="rId1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260B756-D1A8-4F59-B8B0-D4ECF6599697}"/>
              </a:ext>
            </a:extLst>
          </p:cNvPr>
          <p:cNvSpPr/>
          <p:nvPr/>
        </p:nvSpPr>
        <p:spPr>
          <a:xfrm>
            <a:off x="6554434" y="343883"/>
            <a:ext cx="5448300" cy="5939729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387277" y="343356"/>
            <a:ext cx="5944833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Up/Down Synchronous Counters</a:t>
            </a:r>
          </a:p>
        </p:txBody>
      </p:sp>
      <p:sp>
        <p:nvSpPr>
          <p:cNvPr id="182291" name="Text Box 19"/>
          <p:cNvSpPr txBox="1">
            <a:spLocks noChangeArrowheads="1"/>
          </p:cNvSpPr>
          <p:nvPr/>
        </p:nvSpPr>
        <p:spPr bwMode="auto">
          <a:xfrm>
            <a:off x="609601" y="4891882"/>
            <a:ext cx="5448300" cy="1384995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b="1" dirty="0">
                <a:ea typeface="宋体" panose="02010600030101010101" pitchFamily="2" charset="-122"/>
              </a:rPr>
              <a:t>The 74HC191 has the same inputs and outputs but is a synchronous up/down binary counter.</a:t>
            </a:r>
          </a:p>
        </p:txBody>
      </p:sp>
      <p:grpSp>
        <p:nvGrpSpPr>
          <p:cNvPr id="2" name="Group 83"/>
          <p:cNvGrpSpPr>
            <a:grpSpLocks/>
          </p:cNvGrpSpPr>
          <p:nvPr/>
        </p:nvGrpSpPr>
        <p:grpSpPr bwMode="auto">
          <a:xfrm>
            <a:off x="6685438" y="540135"/>
            <a:ext cx="5105400" cy="2866557"/>
            <a:chOff x="3072" y="768"/>
            <a:chExt cx="2423" cy="1548"/>
          </a:xfrm>
        </p:grpSpPr>
        <p:graphicFrame>
          <p:nvGraphicFramePr>
            <p:cNvPr id="58406" name="Object 20"/>
            <p:cNvGraphicFramePr>
              <a:graphicFrameLocks noChangeAspect="1"/>
            </p:cNvGraphicFramePr>
            <p:nvPr/>
          </p:nvGraphicFramePr>
          <p:xfrm>
            <a:off x="3396" y="960"/>
            <a:ext cx="1536" cy="1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4" imgW="1852920" imgH="1353960" progId="">
                    <p:embed/>
                  </p:oleObj>
                </mc:Choice>
                <mc:Fallback>
                  <p:oleObj name="CorelDRAW" r:id="rId4" imgW="1852920" imgH="1353960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6" y="960"/>
                          <a:ext cx="1536" cy="1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407" name="Text Box 22"/>
            <p:cNvSpPr txBox="1">
              <a:spLocks noChangeArrowheads="1"/>
            </p:cNvSpPr>
            <p:nvPr/>
          </p:nvSpPr>
          <p:spPr bwMode="auto">
            <a:xfrm>
              <a:off x="4608" y="768"/>
              <a:ext cx="720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  <a:ea typeface="宋体" panose="02010600030101010101" pitchFamily="2" charset="-122"/>
                </a:rPr>
                <a:t>Data inputs</a:t>
              </a:r>
            </a:p>
          </p:txBody>
        </p:sp>
        <p:sp>
          <p:nvSpPr>
            <p:cNvPr id="58408" name="Text Box 23"/>
            <p:cNvSpPr txBox="1">
              <a:spLocks noChangeArrowheads="1"/>
            </p:cNvSpPr>
            <p:nvPr/>
          </p:nvSpPr>
          <p:spPr bwMode="auto">
            <a:xfrm>
              <a:off x="4608" y="2064"/>
              <a:ext cx="88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  <a:ea typeface="宋体" panose="02010600030101010101" pitchFamily="2" charset="-122"/>
                </a:rPr>
                <a:t>Data outputs</a:t>
              </a:r>
            </a:p>
          </p:txBody>
        </p:sp>
        <p:sp>
          <p:nvSpPr>
            <p:cNvPr id="58409" name="Text Box 27"/>
            <p:cNvSpPr txBox="1">
              <a:spLocks noChangeArrowheads="1"/>
            </p:cNvSpPr>
            <p:nvPr/>
          </p:nvSpPr>
          <p:spPr bwMode="auto">
            <a:xfrm>
              <a:off x="4896" y="1248"/>
              <a:ext cx="551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ea typeface="宋体" panose="02010600030101010101" pitchFamily="2" charset="-122"/>
                </a:rPr>
                <a:t>MAX/MIN</a:t>
              </a:r>
            </a:p>
          </p:txBody>
        </p:sp>
        <p:sp>
          <p:nvSpPr>
            <p:cNvPr id="58410" name="Text Box 28"/>
            <p:cNvSpPr txBox="1">
              <a:spLocks noChangeArrowheads="1"/>
            </p:cNvSpPr>
            <p:nvPr/>
          </p:nvSpPr>
          <p:spPr bwMode="auto">
            <a:xfrm>
              <a:off x="3128" y="1624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anose="02010600030101010101" pitchFamily="2" charset="-122"/>
                </a:rPr>
                <a:t>CLK</a:t>
              </a:r>
            </a:p>
          </p:txBody>
        </p:sp>
        <p:sp>
          <p:nvSpPr>
            <p:cNvPr id="58411" name="Text Box 30"/>
            <p:cNvSpPr txBox="1">
              <a:spLocks noChangeArrowheads="1"/>
            </p:cNvSpPr>
            <p:nvPr/>
          </p:nvSpPr>
          <p:spPr bwMode="auto">
            <a:xfrm>
              <a:off x="3936" y="2064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58412" name="Text Box 31"/>
            <p:cNvSpPr txBox="1">
              <a:spLocks noChangeArrowheads="1"/>
            </p:cNvSpPr>
            <p:nvPr/>
          </p:nvSpPr>
          <p:spPr bwMode="auto">
            <a:xfrm>
              <a:off x="4128" y="2064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8413" name="Text Box 32"/>
            <p:cNvSpPr txBox="1">
              <a:spLocks noChangeArrowheads="1"/>
            </p:cNvSpPr>
            <p:nvPr/>
          </p:nvSpPr>
          <p:spPr bwMode="auto">
            <a:xfrm>
              <a:off x="4272" y="2064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58414" name="Text Box 33"/>
            <p:cNvSpPr txBox="1">
              <a:spLocks noChangeArrowheads="1"/>
            </p:cNvSpPr>
            <p:nvPr/>
          </p:nvSpPr>
          <p:spPr bwMode="auto">
            <a:xfrm>
              <a:off x="4416" y="2064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grpSp>
          <p:nvGrpSpPr>
            <p:cNvPr id="3" name="Group 38"/>
            <p:cNvGrpSpPr>
              <a:grpSpLocks/>
            </p:cNvGrpSpPr>
            <p:nvPr/>
          </p:nvGrpSpPr>
          <p:grpSpPr bwMode="auto">
            <a:xfrm>
              <a:off x="3072" y="1516"/>
              <a:ext cx="384" cy="407"/>
              <a:chOff x="3049" y="1800"/>
              <a:chExt cx="384" cy="407"/>
            </a:xfrm>
          </p:grpSpPr>
          <p:sp>
            <p:nvSpPr>
              <p:cNvPr id="58431" name="Text Box 25"/>
              <p:cNvSpPr txBox="1">
                <a:spLocks noChangeArrowheads="1"/>
              </p:cNvSpPr>
              <p:nvPr/>
            </p:nvSpPr>
            <p:spPr bwMode="auto">
              <a:xfrm>
                <a:off x="3049" y="1800"/>
                <a:ext cx="384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800" i="1">
                    <a:ea typeface="宋体" panose="02010600030101010101" pitchFamily="2" charset="-122"/>
                  </a:rPr>
                  <a:t>LOAD</a:t>
                </a:r>
              </a:p>
            </p:txBody>
          </p:sp>
          <p:sp>
            <p:nvSpPr>
              <p:cNvPr id="58432" name="Line 34"/>
              <p:cNvSpPr>
                <a:spLocks noChangeShapeType="1"/>
              </p:cNvSpPr>
              <p:nvPr/>
            </p:nvSpPr>
            <p:spPr bwMode="auto">
              <a:xfrm>
                <a:off x="3145" y="1833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3600"/>
              </a:p>
            </p:txBody>
          </p:sp>
        </p:grpSp>
        <p:grpSp>
          <p:nvGrpSpPr>
            <p:cNvPr id="4" name="Group 37"/>
            <p:cNvGrpSpPr>
              <a:grpSpLocks/>
            </p:cNvGrpSpPr>
            <p:nvPr/>
          </p:nvGrpSpPr>
          <p:grpSpPr bwMode="auto">
            <a:xfrm>
              <a:off x="3108" y="1236"/>
              <a:ext cx="384" cy="407"/>
              <a:chOff x="3168" y="1632"/>
              <a:chExt cx="384" cy="407"/>
            </a:xfrm>
          </p:grpSpPr>
          <p:sp>
            <p:nvSpPr>
              <p:cNvPr id="58429" name="Text Box 24"/>
              <p:cNvSpPr txBox="1">
                <a:spLocks noChangeArrowheads="1"/>
              </p:cNvSpPr>
              <p:nvPr/>
            </p:nvSpPr>
            <p:spPr bwMode="auto">
              <a:xfrm>
                <a:off x="3168" y="1632"/>
                <a:ext cx="384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800" i="1">
                    <a:ea typeface="宋体" panose="02010600030101010101" pitchFamily="2" charset="-122"/>
                  </a:rPr>
                  <a:t>CTEN</a:t>
                </a:r>
              </a:p>
            </p:txBody>
          </p:sp>
          <p:sp>
            <p:nvSpPr>
              <p:cNvPr id="58430" name="Line 36"/>
              <p:cNvSpPr>
                <a:spLocks noChangeShapeType="1"/>
              </p:cNvSpPr>
              <p:nvPr/>
            </p:nvSpPr>
            <p:spPr bwMode="auto">
              <a:xfrm>
                <a:off x="3240" y="16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3600"/>
              </a:p>
            </p:txBody>
          </p:sp>
        </p:grpSp>
        <p:sp>
          <p:nvSpPr>
            <p:cNvPr id="58417" name="Text Box 39"/>
            <p:cNvSpPr txBox="1">
              <a:spLocks noChangeArrowheads="1"/>
            </p:cNvSpPr>
            <p:nvPr/>
          </p:nvSpPr>
          <p:spPr bwMode="auto">
            <a:xfrm>
              <a:off x="4881" y="1605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ea typeface="宋体" panose="02010600030101010101" pitchFamily="2" charset="-122"/>
                </a:rPr>
                <a:t>RCO</a:t>
              </a:r>
            </a:p>
          </p:txBody>
        </p:sp>
        <p:grpSp>
          <p:nvGrpSpPr>
            <p:cNvPr id="5" name="Group 42"/>
            <p:cNvGrpSpPr>
              <a:grpSpLocks/>
            </p:cNvGrpSpPr>
            <p:nvPr/>
          </p:nvGrpSpPr>
          <p:grpSpPr bwMode="auto">
            <a:xfrm>
              <a:off x="3156" y="1363"/>
              <a:ext cx="384" cy="233"/>
              <a:chOff x="3216" y="2448"/>
              <a:chExt cx="384" cy="233"/>
            </a:xfrm>
          </p:grpSpPr>
          <p:sp>
            <p:nvSpPr>
              <p:cNvPr id="58427" name="Text Box 40"/>
              <p:cNvSpPr txBox="1">
                <a:spLocks noChangeArrowheads="1"/>
              </p:cNvSpPr>
              <p:nvPr/>
            </p:nvSpPr>
            <p:spPr bwMode="auto">
              <a:xfrm>
                <a:off x="3216" y="2448"/>
                <a:ext cx="38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800" i="1">
                    <a:ea typeface="宋体" panose="02010600030101010101" pitchFamily="2" charset="-122"/>
                  </a:rPr>
                  <a:t>D/U</a:t>
                </a:r>
              </a:p>
            </p:txBody>
          </p:sp>
          <p:sp>
            <p:nvSpPr>
              <p:cNvPr id="58428" name="Line 41"/>
              <p:cNvSpPr>
                <a:spLocks noChangeShapeType="1"/>
              </p:cNvSpPr>
              <p:nvPr/>
            </p:nvSpPr>
            <p:spPr bwMode="auto">
              <a:xfrm>
                <a:off x="3396" y="2476"/>
                <a:ext cx="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3600"/>
              </a:p>
            </p:txBody>
          </p:sp>
        </p:grpSp>
        <p:sp>
          <p:nvSpPr>
            <p:cNvPr id="58419" name="Line 44"/>
            <p:cNvSpPr>
              <a:spLocks noChangeShapeType="1"/>
            </p:cNvSpPr>
            <p:nvPr/>
          </p:nvSpPr>
          <p:spPr bwMode="auto">
            <a:xfrm>
              <a:off x="4956" y="163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600"/>
            </a:p>
          </p:txBody>
        </p:sp>
        <p:sp>
          <p:nvSpPr>
            <p:cNvPr id="58420" name="Text Box 47"/>
            <p:cNvSpPr txBox="1">
              <a:spLocks noChangeArrowheads="1"/>
            </p:cNvSpPr>
            <p:nvPr/>
          </p:nvSpPr>
          <p:spPr bwMode="auto">
            <a:xfrm>
              <a:off x="3928" y="768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58421" name="Text Box 48"/>
            <p:cNvSpPr txBox="1">
              <a:spLocks noChangeArrowheads="1"/>
            </p:cNvSpPr>
            <p:nvPr/>
          </p:nvSpPr>
          <p:spPr bwMode="auto">
            <a:xfrm>
              <a:off x="4080" y="768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8422" name="Text Box 49"/>
            <p:cNvSpPr txBox="1">
              <a:spLocks noChangeArrowheads="1"/>
            </p:cNvSpPr>
            <p:nvPr/>
          </p:nvSpPr>
          <p:spPr bwMode="auto">
            <a:xfrm>
              <a:off x="4248" y="768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58423" name="Text Box 50"/>
            <p:cNvSpPr txBox="1">
              <a:spLocks noChangeArrowheads="1"/>
            </p:cNvSpPr>
            <p:nvPr/>
          </p:nvSpPr>
          <p:spPr bwMode="auto">
            <a:xfrm>
              <a:off x="4416" y="768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58424" name="Text Box 53"/>
            <p:cNvSpPr txBox="1">
              <a:spLocks noChangeArrowheads="1"/>
            </p:cNvSpPr>
            <p:nvPr/>
          </p:nvSpPr>
          <p:spPr bwMode="auto">
            <a:xfrm>
              <a:off x="3752" y="1608"/>
              <a:ext cx="1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58425" name="Text Box 54"/>
            <p:cNvSpPr txBox="1">
              <a:spLocks noChangeArrowheads="1"/>
            </p:cNvSpPr>
            <p:nvPr/>
          </p:nvSpPr>
          <p:spPr bwMode="auto">
            <a:xfrm>
              <a:off x="3792" y="1411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dirty="0">
                  <a:ea typeface="宋体" panose="02010600030101010101" pitchFamily="2" charset="-122"/>
                </a:rPr>
                <a:t>CTR DIV 10</a:t>
              </a:r>
            </a:p>
          </p:txBody>
        </p:sp>
        <p:sp>
          <p:nvSpPr>
            <p:cNvPr id="58426" name="Text Box 55"/>
            <p:cNvSpPr txBox="1">
              <a:spLocks noChangeArrowheads="1"/>
            </p:cNvSpPr>
            <p:nvPr/>
          </p:nvSpPr>
          <p:spPr bwMode="auto">
            <a:xfrm>
              <a:off x="3504" y="1056"/>
              <a:ext cx="576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dirty="0" err="1">
                  <a:ea typeface="宋体" panose="02010600030101010101" pitchFamily="2" charset="-122"/>
                </a:rPr>
                <a:t>74HC190</a:t>
              </a:r>
              <a:endParaRPr lang="en-US" altLang="zh-CN" sz="2000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84"/>
          <p:cNvGrpSpPr>
            <a:grpSpLocks/>
          </p:cNvGrpSpPr>
          <p:nvPr/>
        </p:nvGrpSpPr>
        <p:grpSpPr bwMode="auto">
          <a:xfrm>
            <a:off x="6685438" y="3414099"/>
            <a:ext cx="5105400" cy="2936289"/>
            <a:chOff x="3072" y="2400"/>
            <a:chExt cx="2423" cy="1548"/>
          </a:xfrm>
        </p:grpSpPr>
        <p:graphicFrame>
          <p:nvGraphicFramePr>
            <p:cNvPr id="58379" name="Object 56"/>
            <p:cNvGraphicFramePr>
              <a:graphicFrameLocks noChangeAspect="1"/>
            </p:cNvGraphicFramePr>
            <p:nvPr/>
          </p:nvGraphicFramePr>
          <p:xfrm>
            <a:off x="3396" y="2592"/>
            <a:ext cx="1536" cy="1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6" imgW="1852920" imgH="1353960" progId="">
                    <p:embed/>
                  </p:oleObj>
                </mc:Choice>
                <mc:Fallback>
                  <p:oleObj name="CorelDRAW" r:id="rId6" imgW="1852920" imgH="1353960" progId="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6" y="2592"/>
                          <a:ext cx="1536" cy="1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380" name="Text Box 57"/>
            <p:cNvSpPr txBox="1">
              <a:spLocks noChangeArrowheads="1"/>
            </p:cNvSpPr>
            <p:nvPr/>
          </p:nvSpPr>
          <p:spPr bwMode="auto">
            <a:xfrm>
              <a:off x="4608" y="2400"/>
              <a:ext cx="720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  <a:ea typeface="宋体" panose="02010600030101010101" pitchFamily="2" charset="-122"/>
                </a:rPr>
                <a:t>Data inputs</a:t>
              </a:r>
            </a:p>
          </p:txBody>
        </p:sp>
        <p:sp>
          <p:nvSpPr>
            <p:cNvPr id="58381" name="Text Box 58"/>
            <p:cNvSpPr txBox="1">
              <a:spLocks noChangeArrowheads="1"/>
            </p:cNvSpPr>
            <p:nvPr/>
          </p:nvSpPr>
          <p:spPr bwMode="auto">
            <a:xfrm>
              <a:off x="4608" y="3696"/>
              <a:ext cx="88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rgbClr val="FF0000"/>
                  </a:solidFill>
                  <a:ea typeface="宋体" panose="02010600030101010101" pitchFamily="2" charset="-122"/>
                </a:rPr>
                <a:t>Data outputs</a:t>
              </a:r>
            </a:p>
          </p:txBody>
        </p:sp>
        <p:sp>
          <p:nvSpPr>
            <p:cNvPr id="58382" name="Text Box 59"/>
            <p:cNvSpPr txBox="1">
              <a:spLocks noChangeArrowheads="1"/>
            </p:cNvSpPr>
            <p:nvPr/>
          </p:nvSpPr>
          <p:spPr bwMode="auto">
            <a:xfrm>
              <a:off x="4896" y="2880"/>
              <a:ext cx="551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ea typeface="宋体" panose="02010600030101010101" pitchFamily="2" charset="-122"/>
                </a:rPr>
                <a:t>MAX/MIN</a:t>
              </a:r>
            </a:p>
          </p:txBody>
        </p:sp>
        <p:sp>
          <p:nvSpPr>
            <p:cNvPr id="58383" name="Text Box 60"/>
            <p:cNvSpPr txBox="1">
              <a:spLocks noChangeArrowheads="1"/>
            </p:cNvSpPr>
            <p:nvPr/>
          </p:nvSpPr>
          <p:spPr bwMode="auto">
            <a:xfrm>
              <a:off x="3128" y="3256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anose="02010600030101010101" pitchFamily="2" charset="-122"/>
                </a:rPr>
                <a:t>CLK</a:t>
              </a:r>
            </a:p>
          </p:txBody>
        </p:sp>
        <p:sp>
          <p:nvSpPr>
            <p:cNvPr id="58384" name="Text Box 61"/>
            <p:cNvSpPr txBox="1">
              <a:spLocks noChangeArrowheads="1"/>
            </p:cNvSpPr>
            <p:nvPr/>
          </p:nvSpPr>
          <p:spPr bwMode="auto">
            <a:xfrm>
              <a:off x="3936" y="3696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58385" name="Text Box 62"/>
            <p:cNvSpPr txBox="1">
              <a:spLocks noChangeArrowheads="1"/>
            </p:cNvSpPr>
            <p:nvPr/>
          </p:nvSpPr>
          <p:spPr bwMode="auto">
            <a:xfrm>
              <a:off x="4128" y="3696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8386" name="Text Box 63"/>
            <p:cNvSpPr txBox="1">
              <a:spLocks noChangeArrowheads="1"/>
            </p:cNvSpPr>
            <p:nvPr/>
          </p:nvSpPr>
          <p:spPr bwMode="auto">
            <a:xfrm>
              <a:off x="4272" y="3696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58387" name="Text Box 64"/>
            <p:cNvSpPr txBox="1">
              <a:spLocks noChangeArrowheads="1"/>
            </p:cNvSpPr>
            <p:nvPr/>
          </p:nvSpPr>
          <p:spPr bwMode="auto">
            <a:xfrm>
              <a:off x="4416" y="3696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Q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grpSp>
          <p:nvGrpSpPr>
            <p:cNvPr id="7" name="Group 65"/>
            <p:cNvGrpSpPr>
              <a:grpSpLocks/>
            </p:cNvGrpSpPr>
            <p:nvPr/>
          </p:nvGrpSpPr>
          <p:grpSpPr bwMode="auto">
            <a:xfrm>
              <a:off x="3072" y="3148"/>
              <a:ext cx="384" cy="407"/>
              <a:chOff x="3049" y="1800"/>
              <a:chExt cx="384" cy="407"/>
            </a:xfrm>
          </p:grpSpPr>
          <p:sp>
            <p:nvSpPr>
              <p:cNvPr id="58404" name="Text Box 66"/>
              <p:cNvSpPr txBox="1">
                <a:spLocks noChangeArrowheads="1"/>
              </p:cNvSpPr>
              <p:nvPr/>
            </p:nvSpPr>
            <p:spPr bwMode="auto">
              <a:xfrm>
                <a:off x="3049" y="1800"/>
                <a:ext cx="384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800" i="1">
                    <a:ea typeface="宋体" panose="02010600030101010101" pitchFamily="2" charset="-122"/>
                  </a:rPr>
                  <a:t>LOAD</a:t>
                </a:r>
              </a:p>
            </p:txBody>
          </p:sp>
          <p:sp>
            <p:nvSpPr>
              <p:cNvPr id="58405" name="Line 67"/>
              <p:cNvSpPr>
                <a:spLocks noChangeShapeType="1"/>
              </p:cNvSpPr>
              <p:nvPr/>
            </p:nvSpPr>
            <p:spPr bwMode="auto">
              <a:xfrm>
                <a:off x="3145" y="1833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3600"/>
              </a:p>
            </p:txBody>
          </p:sp>
        </p:grpSp>
        <p:grpSp>
          <p:nvGrpSpPr>
            <p:cNvPr id="8" name="Group 68"/>
            <p:cNvGrpSpPr>
              <a:grpSpLocks/>
            </p:cNvGrpSpPr>
            <p:nvPr/>
          </p:nvGrpSpPr>
          <p:grpSpPr bwMode="auto">
            <a:xfrm>
              <a:off x="3108" y="2868"/>
              <a:ext cx="384" cy="407"/>
              <a:chOff x="3168" y="1632"/>
              <a:chExt cx="384" cy="407"/>
            </a:xfrm>
          </p:grpSpPr>
          <p:sp>
            <p:nvSpPr>
              <p:cNvPr id="58402" name="Text Box 69"/>
              <p:cNvSpPr txBox="1">
                <a:spLocks noChangeArrowheads="1"/>
              </p:cNvSpPr>
              <p:nvPr/>
            </p:nvSpPr>
            <p:spPr bwMode="auto">
              <a:xfrm>
                <a:off x="3168" y="1632"/>
                <a:ext cx="384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800" i="1">
                    <a:ea typeface="宋体" panose="02010600030101010101" pitchFamily="2" charset="-122"/>
                  </a:rPr>
                  <a:t>CTEN</a:t>
                </a:r>
              </a:p>
            </p:txBody>
          </p:sp>
          <p:sp>
            <p:nvSpPr>
              <p:cNvPr id="58403" name="Line 70"/>
              <p:cNvSpPr>
                <a:spLocks noChangeShapeType="1"/>
              </p:cNvSpPr>
              <p:nvPr/>
            </p:nvSpPr>
            <p:spPr bwMode="auto">
              <a:xfrm>
                <a:off x="3240" y="16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3600"/>
              </a:p>
            </p:txBody>
          </p:sp>
        </p:grpSp>
        <p:sp>
          <p:nvSpPr>
            <p:cNvPr id="58390" name="Text Box 71"/>
            <p:cNvSpPr txBox="1">
              <a:spLocks noChangeArrowheads="1"/>
            </p:cNvSpPr>
            <p:nvPr/>
          </p:nvSpPr>
          <p:spPr bwMode="auto">
            <a:xfrm>
              <a:off x="4881" y="3237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ea typeface="宋体" panose="02010600030101010101" pitchFamily="2" charset="-122"/>
                </a:rPr>
                <a:t>RCO</a:t>
              </a:r>
            </a:p>
          </p:txBody>
        </p:sp>
        <p:grpSp>
          <p:nvGrpSpPr>
            <p:cNvPr id="9" name="Group 72"/>
            <p:cNvGrpSpPr>
              <a:grpSpLocks/>
            </p:cNvGrpSpPr>
            <p:nvPr/>
          </p:nvGrpSpPr>
          <p:grpSpPr bwMode="auto">
            <a:xfrm>
              <a:off x="3156" y="2995"/>
              <a:ext cx="384" cy="233"/>
              <a:chOff x="3216" y="2448"/>
              <a:chExt cx="384" cy="233"/>
            </a:xfrm>
          </p:grpSpPr>
          <p:sp>
            <p:nvSpPr>
              <p:cNvPr id="58400" name="Text Box 73"/>
              <p:cNvSpPr txBox="1">
                <a:spLocks noChangeArrowheads="1"/>
              </p:cNvSpPr>
              <p:nvPr/>
            </p:nvSpPr>
            <p:spPr bwMode="auto">
              <a:xfrm>
                <a:off x="3216" y="2448"/>
                <a:ext cx="38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800" i="1">
                    <a:ea typeface="宋体" panose="02010600030101010101" pitchFamily="2" charset="-122"/>
                  </a:rPr>
                  <a:t>D/U</a:t>
                </a:r>
              </a:p>
            </p:txBody>
          </p:sp>
          <p:sp>
            <p:nvSpPr>
              <p:cNvPr id="58401" name="Line 74"/>
              <p:cNvSpPr>
                <a:spLocks noChangeShapeType="1"/>
              </p:cNvSpPr>
              <p:nvPr/>
            </p:nvSpPr>
            <p:spPr bwMode="auto">
              <a:xfrm>
                <a:off x="3396" y="2476"/>
                <a:ext cx="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3600"/>
              </a:p>
            </p:txBody>
          </p:sp>
        </p:grpSp>
        <p:sp>
          <p:nvSpPr>
            <p:cNvPr id="58392" name="Line 75"/>
            <p:cNvSpPr>
              <a:spLocks noChangeShapeType="1"/>
            </p:cNvSpPr>
            <p:nvPr/>
          </p:nvSpPr>
          <p:spPr bwMode="auto">
            <a:xfrm>
              <a:off x="4956" y="326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3600"/>
            </a:p>
          </p:txBody>
        </p:sp>
        <p:sp>
          <p:nvSpPr>
            <p:cNvPr id="58393" name="Text Box 76"/>
            <p:cNvSpPr txBox="1">
              <a:spLocks noChangeArrowheads="1"/>
            </p:cNvSpPr>
            <p:nvPr/>
          </p:nvSpPr>
          <p:spPr bwMode="auto">
            <a:xfrm>
              <a:off x="3928" y="2400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58394" name="Text Box 77"/>
            <p:cNvSpPr txBox="1">
              <a:spLocks noChangeArrowheads="1"/>
            </p:cNvSpPr>
            <p:nvPr/>
          </p:nvSpPr>
          <p:spPr bwMode="auto">
            <a:xfrm>
              <a:off x="4080" y="2400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8395" name="Text Box 78"/>
            <p:cNvSpPr txBox="1">
              <a:spLocks noChangeArrowheads="1"/>
            </p:cNvSpPr>
            <p:nvPr/>
          </p:nvSpPr>
          <p:spPr bwMode="auto">
            <a:xfrm>
              <a:off x="4248" y="2400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58396" name="Text Box 79"/>
            <p:cNvSpPr txBox="1">
              <a:spLocks noChangeArrowheads="1"/>
            </p:cNvSpPr>
            <p:nvPr/>
          </p:nvSpPr>
          <p:spPr bwMode="auto">
            <a:xfrm>
              <a:off x="4416" y="2400"/>
              <a:ext cx="3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FF0000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1800" baseline="-25000">
                  <a:solidFill>
                    <a:srgbClr val="FF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58397" name="Text Box 80"/>
            <p:cNvSpPr txBox="1">
              <a:spLocks noChangeArrowheads="1"/>
            </p:cNvSpPr>
            <p:nvPr/>
          </p:nvSpPr>
          <p:spPr bwMode="auto">
            <a:xfrm>
              <a:off x="3752" y="3240"/>
              <a:ext cx="1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58398" name="Text Box 81"/>
            <p:cNvSpPr txBox="1">
              <a:spLocks noChangeArrowheads="1"/>
            </p:cNvSpPr>
            <p:nvPr/>
          </p:nvSpPr>
          <p:spPr bwMode="auto">
            <a:xfrm>
              <a:off x="3792" y="3043"/>
              <a:ext cx="8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anose="02010600030101010101" pitchFamily="2" charset="-122"/>
                </a:rPr>
                <a:t>CTR DIV 16</a:t>
              </a:r>
            </a:p>
          </p:txBody>
        </p:sp>
        <p:sp>
          <p:nvSpPr>
            <p:cNvPr id="58399" name="Text Box 82"/>
            <p:cNvSpPr txBox="1">
              <a:spLocks noChangeArrowheads="1"/>
            </p:cNvSpPr>
            <p:nvPr/>
          </p:nvSpPr>
          <p:spPr bwMode="auto">
            <a:xfrm>
              <a:off x="3504" y="2688"/>
              <a:ext cx="576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ea typeface="宋体" panose="02010600030101010101" pitchFamily="2" charset="-122"/>
                </a:rPr>
                <a:t>74HC191</a:t>
              </a:r>
            </a:p>
          </p:txBody>
        </p:sp>
      </p:grpSp>
      <p:grpSp>
        <p:nvGrpSpPr>
          <p:cNvPr id="10" name="Group 87"/>
          <p:cNvGrpSpPr>
            <a:grpSpLocks/>
          </p:cNvGrpSpPr>
          <p:nvPr/>
        </p:nvGrpSpPr>
        <p:grpSpPr bwMode="auto">
          <a:xfrm>
            <a:off x="593499" y="1335499"/>
            <a:ext cx="5448288" cy="3108325"/>
            <a:chOff x="219" y="906"/>
            <a:chExt cx="3112" cy="1958"/>
          </a:xfrm>
          <a:solidFill>
            <a:schemeClr val="bg1"/>
          </a:solidFill>
        </p:grpSpPr>
        <p:sp>
          <p:nvSpPr>
            <p:cNvPr id="58377" name="Text Box 18"/>
            <p:cNvSpPr txBox="1">
              <a:spLocks noChangeArrowheads="1"/>
            </p:cNvSpPr>
            <p:nvPr/>
          </p:nvSpPr>
          <p:spPr bwMode="auto">
            <a:xfrm>
              <a:off x="219" y="906"/>
              <a:ext cx="3112" cy="1958"/>
            </a:xfrm>
            <a:prstGeom prst="rect">
              <a:avLst/>
            </a:prstGeom>
            <a:grpFill/>
            <a:ln w="28575">
              <a:solidFill>
                <a:srgbClr val="9999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800" b="1" dirty="0">
                  <a:ea typeface="宋体" panose="02010600030101010101" pitchFamily="2" charset="-122"/>
                </a:rPr>
                <a:t>The 74HC190 is a high speed CMOS synchronous up/down decade counter with parallel load capability. It also has a active LOW ripple clock output (</a:t>
              </a:r>
              <a:r>
                <a:rPr lang="en-US" altLang="zh-CN" sz="2800" b="1" i="1" dirty="0">
                  <a:ea typeface="宋体" panose="02010600030101010101" pitchFamily="2" charset="-122"/>
                </a:rPr>
                <a:t>RCO</a:t>
              </a:r>
              <a:r>
                <a:rPr lang="en-US" altLang="zh-CN" sz="2800" b="1" dirty="0">
                  <a:ea typeface="宋体" panose="02010600030101010101" pitchFamily="2" charset="-122"/>
                </a:rPr>
                <a:t>) and a </a:t>
              </a:r>
              <a:r>
                <a:rPr lang="en-US" altLang="zh-CN" sz="2800" b="1" i="1" dirty="0">
                  <a:ea typeface="宋体" panose="02010600030101010101" pitchFamily="2" charset="-122"/>
                </a:rPr>
                <a:t>MAX/MIN</a:t>
              </a:r>
              <a:r>
                <a:rPr lang="en-US" altLang="zh-CN" sz="2800" b="1" dirty="0">
                  <a:ea typeface="宋体" panose="02010600030101010101" pitchFamily="2" charset="-122"/>
                </a:rPr>
                <a:t> output when the terminal count is reached. </a:t>
              </a:r>
            </a:p>
          </p:txBody>
        </p:sp>
        <p:sp>
          <p:nvSpPr>
            <p:cNvPr id="58378" name="Line 86"/>
            <p:cNvSpPr>
              <a:spLocks noChangeShapeType="1"/>
            </p:cNvSpPr>
            <p:nvPr/>
          </p:nvSpPr>
          <p:spPr bwMode="auto">
            <a:xfrm>
              <a:off x="2569" y="2045"/>
              <a:ext cx="48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 b="1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9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5" name="Text Box 8"/>
          <p:cNvSpPr txBox="1">
            <a:spLocks noChangeArrowheads="1"/>
          </p:cNvSpPr>
          <p:nvPr/>
        </p:nvSpPr>
        <p:spPr bwMode="auto">
          <a:xfrm>
            <a:off x="838200" y="1355724"/>
            <a:ext cx="10668000" cy="5121275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no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Cascading is a method of achieving higher-modulus counters. For synchronous IC counters, the next counter is enabled only when the terminal count of the previous stage is reached.</a:t>
            </a: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3276600" y="2667001"/>
            <a:ext cx="5791200" cy="1743075"/>
            <a:chOff x="1104" y="1680"/>
            <a:chExt cx="3648" cy="1098"/>
          </a:xfrm>
        </p:grpSpPr>
        <p:graphicFrame>
          <p:nvGraphicFramePr>
            <p:cNvPr id="68624" name="Object 57"/>
            <p:cNvGraphicFramePr>
              <a:graphicFrameLocks noChangeAspect="1"/>
            </p:cNvGraphicFramePr>
            <p:nvPr/>
          </p:nvGraphicFramePr>
          <p:xfrm>
            <a:off x="1392" y="1824"/>
            <a:ext cx="3360" cy="9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4" imgW="4034520" imgH="1130400" progId="">
                    <p:embed/>
                  </p:oleObj>
                </mc:Choice>
                <mc:Fallback>
                  <p:oleObj name="CorelDRAW" r:id="rId4" imgW="4034520" imgH="1130400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1824"/>
                          <a:ext cx="3360" cy="9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66"/>
            <p:cNvGrpSpPr>
              <a:grpSpLocks/>
            </p:cNvGrpSpPr>
            <p:nvPr/>
          </p:nvGrpSpPr>
          <p:grpSpPr bwMode="auto">
            <a:xfrm>
              <a:off x="1104" y="1680"/>
              <a:ext cx="3392" cy="1029"/>
              <a:chOff x="1104" y="1680"/>
              <a:chExt cx="3392" cy="1029"/>
            </a:xfrm>
          </p:grpSpPr>
          <p:sp>
            <p:nvSpPr>
              <p:cNvPr id="68626" name="Text Box 20"/>
              <p:cNvSpPr txBox="1">
                <a:spLocks noChangeArrowheads="1"/>
              </p:cNvSpPr>
              <p:nvPr/>
            </p:nvSpPr>
            <p:spPr bwMode="auto">
              <a:xfrm>
                <a:off x="1296" y="1680"/>
                <a:ext cx="672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ea typeface="宋体" panose="02010600030101010101" pitchFamily="2" charset="-122"/>
                  </a:rPr>
                  <a:t>HIGH</a:t>
                </a:r>
              </a:p>
            </p:txBody>
          </p:sp>
          <p:sp>
            <p:nvSpPr>
              <p:cNvPr id="68627" name="Text Box 21"/>
              <p:cNvSpPr txBox="1">
                <a:spLocks noChangeArrowheads="1"/>
              </p:cNvSpPr>
              <p:nvPr/>
            </p:nvSpPr>
            <p:spPr bwMode="auto">
              <a:xfrm>
                <a:off x="1104" y="2304"/>
                <a:ext cx="38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ea typeface="宋体" panose="02010600030101010101" pitchFamily="2" charset="-122"/>
                  </a:rPr>
                  <a:t>CLK</a:t>
                </a:r>
              </a:p>
            </p:txBody>
          </p:sp>
          <p:sp>
            <p:nvSpPr>
              <p:cNvPr id="68628" name="Text Box 22"/>
              <p:cNvSpPr txBox="1">
                <a:spLocks noChangeArrowheads="1"/>
              </p:cNvSpPr>
              <p:nvPr/>
            </p:nvSpPr>
            <p:spPr bwMode="auto">
              <a:xfrm>
                <a:off x="2052" y="2352"/>
                <a:ext cx="24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Q</a:t>
                </a:r>
                <a:r>
                  <a:rPr lang="en-US" altLang="zh-CN" sz="1400" baseline="-25000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68629" name="Text Box 23"/>
              <p:cNvSpPr txBox="1">
                <a:spLocks noChangeArrowheads="1"/>
              </p:cNvSpPr>
              <p:nvPr/>
            </p:nvSpPr>
            <p:spPr bwMode="auto">
              <a:xfrm>
                <a:off x="2184" y="2352"/>
                <a:ext cx="27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Q</a:t>
                </a:r>
                <a:r>
                  <a:rPr lang="en-US" altLang="zh-CN" sz="1400" baseline="-2500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8630" name="Text Box 24"/>
              <p:cNvSpPr txBox="1">
                <a:spLocks noChangeArrowheads="1"/>
              </p:cNvSpPr>
              <p:nvPr/>
            </p:nvSpPr>
            <p:spPr bwMode="auto">
              <a:xfrm>
                <a:off x="2316" y="2348"/>
                <a:ext cx="24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Q</a:t>
                </a:r>
                <a:r>
                  <a:rPr lang="en-US" altLang="zh-CN" sz="1400" baseline="-25000">
                    <a:ea typeface="宋体" panose="02010600030101010101" pitchFamily="2" charset="-122"/>
                  </a:rPr>
                  <a:t>2</a:t>
                </a:r>
              </a:p>
            </p:txBody>
          </p:sp>
          <p:sp>
            <p:nvSpPr>
              <p:cNvPr id="68631" name="Rectangle 27"/>
              <p:cNvSpPr>
                <a:spLocks noChangeArrowheads="1"/>
              </p:cNvSpPr>
              <p:nvPr/>
            </p:nvSpPr>
            <p:spPr bwMode="auto">
              <a:xfrm>
                <a:off x="1740" y="2344"/>
                <a:ext cx="64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zh-CN" sz="1400" i="1">
                    <a:solidFill>
                      <a:srgbClr val="000000"/>
                    </a:solidFill>
                    <a:latin typeface="Times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lang="en-US" altLang="zh-CN" sz="1400">
                  <a:ea typeface="宋体" panose="02010600030101010101" pitchFamily="2" charset="-122"/>
                </a:endParaRPr>
              </a:p>
            </p:txBody>
          </p:sp>
          <p:sp>
            <p:nvSpPr>
              <p:cNvPr id="68632" name="Text Box 34"/>
              <p:cNvSpPr txBox="1">
                <a:spLocks noChangeArrowheads="1"/>
              </p:cNvSpPr>
              <p:nvPr/>
            </p:nvSpPr>
            <p:spPr bwMode="auto">
              <a:xfrm>
                <a:off x="1632" y="1824"/>
                <a:ext cx="52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400">
                    <a:ea typeface="宋体" panose="02010600030101010101" pitchFamily="2" charset="-122"/>
                  </a:rPr>
                  <a:t>Counter 1</a:t>
                </a:r>
              </a:p>
            </p:txBody>
          </p:sp>
          <p:sp>
            <p:nvSpPr>
              <p:cNvPr id="68633" name="Text Box 43"/>
              <p:cNvSpPr txBox="1">
                <a:spLocks noChangeArrowheads="1"/>
              </p:cNvSpPr>
              <p:nvPr/>
            </p:nvSpPr>
            <p:spPr bwMode="auto">
              <a:xfrm>
                <a:off x="3360" y="1818"/>
                <a:ext cx="52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400">
                    <a:ea typeface="宋体" panose="02010600030101010101" pitchFamily="2" charset="-122"/>
                  </a:rPr>
                  <a:t>Counter 2</a:t>
                </a:r>
              </a:p>
            </p:txBody>
          </p:sp>
          <p:sp>
            <p:nvSpPr>
              <p:cNvPr id="68634" name="Rectangle 44"/>
              <p:cNvSpPr>
                <a:spLocks noChangeArrowheads="1"/>
              </p:cNvSpPr>
              <p:nvPr/>
            </p:nvSpPr>
            <p:spPr bwMode="auto">
              <a:xfrm>
                <a:off x="3456" y="2352"/>
                <a:ext cx="64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zh-CN" sz="1400" i="1">
                    <a:solidFill>
                      <a:srgbClr val="000000"/>
                    </a:solidFill>
                    <a:latin typeface="Times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lang="en-US" altLang="zh-CN" sz="1400">
                  <a:ea typeface="宋体" panose="02010600030101010101" pitchFamily="2" charset="-122"/>
                </a:endParaRPr>
              </a:p>
            </p:txBody>
          </p:sp>
          <p:sp>
            <p:nvSpPr>
              <p:cNvPr id="68635" name="Rectangle 45"/>
              <p:cNvSpPr>
                <a:spLocks noChangeArrowheads="1"/>
              </p:cNvSpPr>
              <p:nvPr/>
            </p:nvSpPr>
            <p:spPr bwMode="auto">
              <a:xfrm>
                <a:off x="1660" y="2050"/>
                <a:ext cx="320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zh-CN" sz="1400" i="1">
                    <a:solidFill>
                      <a:srgbClr val="000000"/>
                    </a:solidFill>
                    <a:latin typeface="Times" panose="02020603050405020304" pitchFamily="18" charset="0"/>
                    <a:ea typeface="宋体" panose="02010600030101010101" pitchFamily="2" charset="-122"/>
                  </a:rPr>
                  <a:t>CTEN</a:t>
                </a:r>
                <a:endParaRPr lang="en-US" altLang="zh-CN" sz="1400">
                  <a:ea typeface="宋体" panose="02010600030101010101" pitchFamily="2" charset="-122"/>
                </a:endParaRPr>
              </a:p>
            </p:txBody>
          </p:sp>
          <p:sp>
            <p:nvSpPr>
              <p:cNvPr id="68636" name="Rectangle 46"/>
              <p:cNvSpPr>
                <a:spLocks noChangeArrowheads="1"/>
              </p:cNvSpPr>
              <p:nvPr/>
            </p:nvSpPr>
            <p:spPr bwMode="auto">
              <a:xfrm>
                <a:off x="3360" y="2064"/>
                <a:ext cx="320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zh-CN" sz="1400" i="1">
                    <a:solidFill>
                      <a:srgbClr val="000000"/>
                    </a:solidFill>
                    <a:latin typeface="Times" panose="02020603050405020304" pitchFamily="18" charset="0"/>
                    <a:ea typeface="宋体" panose="02010600030101010101" pitchFamily="2" charset="-122"/>
                  </a:rPr>
                  <a:t>CTEN</a:t>
                </a:r>
                <a:endParaRPr lang="en-US" altLang="zh-CN" sz="1400">
                  <a:ea typeface="宋体" panose="02010600030101010101" pitchFamily="2" charset="-122"/>
                </a:endParaRPr>
              </a:p>
            </p:txBody>
          </p:sp>
          <p:sp>
            <p:nvSpPr>
              <p:cNvPr id="68637" name="Text Box 47"/>
              <p:cNvSpPr txBox="1">
                <a:spLocks noChangeArrowheads="1"/>
              </p:cNvSpPr>
              <p:nvPr/>
            </p:nvSpPr>
            <p:spPr bwMode="auto">
              <a:xfrm>
                <a:off x="1776" y="2160"/>
                <a:ext cx="768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ea typeface="宋体" panose="02010600030101010101" pitchFamily="2" charset="-122"/>
                  </a:rPr>
                  <a:t>CTR DIV 16</a:t>
                </a:r>
              </a:p>
            </p:txBody>
          </p:sp>
          <p:sp>
            <p:nvSpPr>
              <p:cNvPr id="68638" name="Text Box 48"/>
              <p:cNvSpPr txBox="1">
                <a:spLocks noChangeArrowheads="1"/>
              </p:cNvSpPr>
              <p:nvPr/>
            </p:nvSpPr>
            <p:spPr bwMode="auto">
              <a:xfrm>
                <a:off x="3600" y="2160"/>
                <a:ext cx="768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ea typeface="宋体" panose="02010600030101010101" pitchFamily="2" charset="-122"/>
                  </a:rPr>
                  <a:t>CTR DIV 16</a:t>
                </a:r>
              </a:p>
            </p:txBody>
          </p:sp>
          <p:sp>
            <p:nvSpPr>
              <p:cNvPr id="68639" name="Text Box 49"/>
              <p:cNvSpPr txBox="1">
                <a:spLocks noChangeArrowheads="1"/>
              </p:cNvSpPr>
              <p:nvPr/>
            </p:nvSpPr>
            <p:spPr bwMode="auto">
              <a:xfrm>
                <a:off x="2448" y="2352"/>
                <a:ext cx="24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Q</a:t>
                </a:r>
                <a:r>
                  <a:rPr lang="en-US" altLang="zh-CN" sz="1400" baseline="-25000">
                    <a:ea typeface="宋体" panose="02010600030101010101" pitchFamily="2" charset="-122"/>
                  </a:rPr>
                  <a:t>3</a:t>
                </a:r>
              </a:p>
            </p:txBody>
          </p:sp>
          <p:sp>
            <p:nvSpPr>
              <p:cNvPr id="68640" name="Text Box 50"/>
              <p:cNvSpPr txBox="1">
                <a:spLocks noChangeArrowheads="1"/>
              </p:cNvSpPr>
              <p:nvPr/>
            </p:nvSpPr>
            <p:spPr bwMode="auto">
              <a:xfrm>
                <a:off x="3792" y="2356"/>
                <a:ext cx="24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Q</a:t>
                </a:r>
                <a:r>
                  <a:rPr lang="en-US" altLang="zh-CN" sz="1400" baseline="-25000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68641" name="Text Box 51"/>
              <p:cNvSpPr txBox="1">
                <a:spLocks noChangeArrowheads="1"/>
              </p:cNvSpPr>
              <p:nvPr/>
            </p:nvSpPr>
            <p:spPr bwMode="auto">
              <a:xfrm>
                <a:off x="3924" y="2356"/>
                <a:ext cx="27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Q</a:t>
                </a:r>
                <a:r>
                  <a:rPr lang="en-US" altLang="zh-CN" sz="1400" baseline="-2500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68642" name="Text Box 52"/>
              <p:cNvSpPr txBox="1">
                <a:spLocks noChangeArrowheads="1"/>
              </p:cNvSpPr>
              <p:nvPr/>
            </p:nvSpPr>
            <p:spPr bwMode="auto">
              <a:xfrm>
                <a:off x="4056" y="2352"/>
                <a:ext cx="24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Q</a:t>
                </a:r>
                <a:r>
                  <a:rPr lang="en-US" altLang="zh-CN" sz="1400" baseline="-25000">
                    <a:ea typeface="宋体" panose="02010600030101010101" pitchFamily="2" charset="-122"/>
                  </a:rPr>
                  <a:t>2</a:t>
                </a:r>
              </a:p>
            </p:txBody>
          </p:sp>
          <p:sp>
            <p:nvSpPr>
              <p:cNvPr id="68643" name="Text Box 53"/>
              <p:cNvSpPr txBox="1">
                <a:spLocks noChangeArrowheads="1"/>
              </p:cNvSpPr>
              <p:nvPr/>
            </p:nvSpPr>
            <p:spPr bwMode="auto">
              <a:xfrm>
                <a:off x="4188" y="2356"/>
                <a:ext cx="24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Q</a:t>
                </a:r>
                <a:r>
                  <a:rPr lang="en-US" altLang="zh-CN" sz="1400" baseline="-25000">
                    <a:ea typeface="宋体" panose="02010600030101010101" pitchFamily="2" charset="-122"/>
                  </a:rPr>
                  <a:t>3</a:t>
                </a:r>
              </a:p>
            </p:txBody>
          </p:sp>
          <p:sp>
            <p:nvSpPr>
              <p:cNvPr id="68644" name="Rectangle 54"/>
              <p:cNvSpPr>
                <a:spLocks noChangeArrowheads="1"/>
              </p:cNvSpPr>
              <p:nvPr/>
            </p:nvSpPr>
            <p:spPr bwMode="auto">
              <a:xfrm>
                <a:off x="2544" y="2064"/>
                <a:ext cx="224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zh-CN" sz="1400" i="1">
                    <a:solidFill>
                      <a:srgbClr val="000000"/>
                    </a:solidFill>
                    <a:latin typeface="Times" panose="02020603050405020304" pitchFamily="18" charset="0"/>
                    <a:ea typeface="宋体" panose="02010600030101010101" pitchFamily="2" charset="-122"/>
                  </a:rPr>
                  <a:t>TC</a:t>
                </a:r>
                <a:endParaRPr lang="en-US" altLang="zh-CN" sz="1400">
                  <a:ea typeface="宋体" panose="02010600030101010101" pitchFamily="2" charset="-122"/>
                </a:endParaRPr>
              </a:p>
            </p:txBody>
          </p:sp>
          <p:sp>
            <p:nvSpPr>
              <p:cNvPr id="68645" name="Rectangle 55"/>
              <p:cNvSpPr>
                <a:spLocks noChangeArrowheads="1"/>
              </p:cNvSpPr>
              <p:nvPr/>
            </p:nvSpPr>
            <p:spPr bwMode="auto">
              <a:xfrm>
                <a:off x="4272" y="2064"/>
                <a:ext cx="224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zh-CN" sz="1400" i="1">
                    <a:solidFill>
                      <a:srgbClr val="000000"/>
                    </a:solidFill>
                    <a:latin typeface="Times" panose="02020603050405020304" pitchFamily="18" charset="0"/>
                    <a:ea typeface="宋体" panose="02010600030101010101" pitchFamily="2" charset="-122"/>
                  </a:rPr>
                  <a:t>TC</a:t>
                </a:r>
                <a:endParaRPr lang="en-US" altLang="zh-CN" sz="1400">
                  <a:ea typeface="宋体" panose="02010600030101010101" pitchFamily="2" charset="-122"/>
                </a:endParaRPr>
              </a:p>
            </p:txBody>
          </p:sp>
          <p:sp>
            <p:nvSpPr>
              <p:cNvPr id="68646" name="Text Box 58"/>
              <p:cNvSpPr txBox="1">
                <a:spLocks noChangeArrowheads="1"/>
              </p:cNvSpPr>
              <p:nvPr/>
            </p:nvSpPr>
            <p:spPr bwMode="auto">
              <a:xfrm>
                <a:off x="1296" y="2496"/>
                <a:ext cx="336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33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1600" i="1">
                    <a:solidFill>
                      <a:srgbClr val="FF0000"/>
                    </a:solidFill>
                    <a:ea typeface="宋体" panose="02010600030101010101" pitchFamily="2" charset="-122"/>
                  </a:rPr>
                  <a:t>f</a:t>
                </a:r>
                <a:r>
                  <a:rPr lang="en-US" altLang="zh-CN" sz="1600" baseline="-25000">
                    <a:solidFill>
                      <a:srgbClr val="FF0000"/>
                    </a:solidFill>
                    <a:ea typeface="宋体" panose="02010600030101010101" pitchFamily="2" charset="-122"/>
                  </a:rPr>
                  <a:t>in</a:t>
                </a:r>
              </a:p>
            </p:txBody>
          </p:sp>
        </p:grpSp>
      </p:grpSp>
      <p:sp>
        <p:nvSpPr>
          <p:cNvPr id="147474" name="WordArt 18"/>
          <p:cNvSpPr>
            <a:spLocks noChangeArrowheads="1" noChangeShapeType="1" noTextEdit="1"/>
          </p:cNvSpPr>
          <p:nvPr/>
        </p:nvSpPr>
        <p:spPr bwMode="auto">
          <a:xfrm>
            <a:off x="1714500" y="4522695"/>
            <a:ext cx="1219200" cy="4492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2800" kern="10" dirty="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 panose="020B0806030902050204" pitchFamily="34" charset="0"/>
              </a:rPr>
              <a:t>Example</a:t>
            </a:r>
            <a:endParaRPr lang="zh-CN" altLang="en-US" sz="2800" kern="10" dirty="0"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47475" name="WordArt 19"/>
          <p:cNvSpPr>
            <a:spLocks noChangeArrowheads="1" noChangeShapeType="1" noTextEdit="1"/>
          </p:cNvSpPr>
          <p:nvPr/>
        </p:nvSpPr>
        <p:spPr bwMode="auto">
          <a:xfrm>
            <a:off x="1714500" y="5132295"/>
            <a:ext cx="1219200" cy="4492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2800" kern="1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 panose="020B0806030902050204" pitchFamily="34" charset="0"/>
              </a:rPr>
              <a:t>Solution</a:t>
            </a:r>
            <a:endParaRPr lang="zh-CN" altLang="en-US" sz="2800" kern="10"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47518" name="Text Box 62"/>
          <p:cNvSpPr txBox="1">
            <a:spLocks noChangeArrowheads="1"/>
          </p:cNvSpPr>
          <p:nvPr/>
        </p:nvSpPr>
        <p:spPr bwMode="auto">
          <a:xfrm>
            <a:off x="3323984" y="5278923"/>
            <a:ext cx="795361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573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a)  Each counter divides the frequency by 16. Thus the modulus is 16</a:t>
            </a:r>
            <a:r>
              <a:rPr lang="en-US" altLang="zh-CN" b="1" baseline="30000" dirty="0">
                <a:ea typeface="宋体" panose="02010600030101010101" pitchFamily="2" charset="-122"/>
              </a:rPr>
              <a:t>2</a:t>
            </a:r>
            <a:r>
              <a:rPr lang="en-US" altLang="zh-CN" b="1" dirty="0">
                <a:ea typeface="宋体" panose="02010600030101010101" pitchFamily="2" charset="-122"/>
              </a:rPr>
              <a:t> = 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256</a:t>
            </a:r>
            <a:r>
              <a:rPr lang="en-US" altLang="zh-CN" b="1" dirty="0">
                <a:ea typeface="宋体" panose="02010600030101010101" pitchFamily="2" charset="-122"/>
              </a:rPr>
              <a:t>.</a:t>
            </a:r>
            <a:endParaRPr lang="en-US" altLang="zh-CN" sz="2800" b="1" dirty="0">
              <a:solidFill>
                <a:srgbClr val="FF3300"/>
              </a:solidFill>
              <a:ea typeface="宋体" panose="02010600030101010101" pitchFamily="2" charset="-122"/>
            </a:endParaRPr>
          </a:p>
        </p:txBody>
      </p:sp>
      <p:sp>
        <p:nvSpPr>
          <p:cNvPr id="68614" name="Rectangle 2"/>
          <p:cNvSpPr>
            <a:spLocks noChangeArrowheads="1"/>
          </p:cNvSpPr>
          <p:nvPr/>
        </p:nvSpPr>
        <p:spPr bwMode="auto">
          <a:xfrm>
            <a:off x="2133600" y="457200"/>
            <a:ext cx="79248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68618" name="Rectangle 13"/>
          <p:cNvSpPr>
            <a:spLocks noChangeArrowheads="1"/>
          </p:cNvSpPr>
          <p:nvPr/>
        </p:nvSpPr>
        <p:spPr bwMode="auto">
          <a:xfrm>
            <a:off x="3254990" y="487795"/>
            <a:ext cx="5812810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Cascaded counters(</a:t>
            </a:r>
            <a:r>
              <a:rPr lang="zh-CN" altLang="en-US" sz="3200" b="1" dirty="0">
                <a:solidFill>
                  <a:srgbClr val="FFFF99"/>
                </a:solidFill>
                <a:ea typeface="宋体" panose="02010600030101010101" pitchFamily="2" charset="-122"/>
              </a:rPr>
              <a:t>级联计数器</a:t>
            </a:r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47472" name="Text Box 16"/>
          <p:cNvSpPr txBox="1">
            <a:spLocks noChangeArrowheads="1"/>
          </p:cNvSpPr>
          <p:nvPr/>
        </p:nvSpPr>
        <p:spPr bwMode="auto">
          <a:xfrm>
            <a:off x="3352800" y="4495801"/>
            <a:ext cx="7924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573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Tx/>
              <a:buAutoNum type="alphaLcParenR"/>
            </a:pPr>
            <a:r>
              <a:rPr lang="en-US" altLang="zh-CN" b="1" dirty="0">
                <a:ea typeface="宋体" panose="02010600030101010101" pitchFamily="2" charset="-122"/>
              </a:rPr>
              <a:t>What is the modulus of the cascaded DIV 16 counters? </a:t>
            </a:r>
          </a:p>
          <a:p>
            <a:pPr eaLnBrk="1" hangingPunct="1">
              <a:buFontTx/>
              <a:buAutoNum type="alphaLcParenR"/>
            </a:pPr>
            <a:r>
              <a:rPr lang="en-US" altLang="zh-CN" b="1" dirty="0">
                <a:ea typeface="宋体" panose="02010600030101010101" pitchFamily="2" charset="-122"/>
              </a:rPr>
              <a:t>If </a:t>
            </a:r>
            <a:r>
              <a:rPr lang="en-US" altLang="zh-CN" b="1" i="1" dirty="0">
                <a:ea typeface="宋体" panose="02010600030101010101" pitchFamily="2" charset="-122"/>
              </a:rPr>
              <a:t>f</a:t>
            </a:r>
            <a:r>
              <a:rPr lang="en-US" altLang="zh-CN" b="1" i="1" baseline="-25000" dirty="0">
                <a:ea typeface="宋体" panose="02010600030101010101" pitchFamily="2" charset="-122"/>
              </a:rPr>
              <a:t>in</a:t>
            </a:r>
            <a:r>
              <a:rPr lang="en-US" altLang="zh-CN" b="1" dirty="0">
                <a:ea typeface="宋体" panose="02010600030101010101" pitchFamily="2" charset="-122"/>
              </a:rPr>
              <a:t> =100 kHz, what is </a:t>
            </a:r>
            <a:r>
              <a:rPr lang="en-US" altLang="zh-CN" b="1" i="1" dirty="0" err="1">
                <a:ea typeface="宋体" panose="02010600030101010101" pitchFamily="2" charset="-122"/>
              </a:rPr>
              <a:t>f</a:t>
            </a:r>
            <a:r>
              <a:rPr lang="en-US" altLang="zh-CN" b="1" i="1" baseline="-25000" dirty="0" err="1">
                <a:ea typeface="宋体" panose="02010600030101010101" pitchFamily="2" charset="-122"/>
              </a:rPr>
              <a:t>out</a:t>
            </a:r>
            <a:r>
              <a:rPr lang="en-US" altLang="zh-CN" b="1" dirty="0">
                <a:ea typeface="宋体" panose="02010600030101010101" pitchFamily="2" charset="-122"/>
              </a:rPr>
              <a:t>?</a:t>
            </a:r>
          </a:p>
        </p:txBody>
      </p:sp>
      <p:sp>
        <p:nvSpPr>
          <p:cNvPr id="68620" name="Rectangle 59"/>
          <p:cNvSpPr>
            <a:spLocks noChangeArrowheads="1"/>
          </p:cNvSpPr>
          <p:nvPr/>
        </p:nvSpPr>
        <p:spPr bwMode="auto">
          <a:xfrm>
            <a:off x="6248400" y="2886075"/>
            <a:ext cx="4572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8621" name="Rectangle 60"/>
          <p:cNvSpPr>
            <a:spLocks noChangeArrowheads="1"/>
          </p:cNvSpPr>
          <p:nvPr/>
        </p:nvSpPr>
        <p:spPr bwMode="auto">
          <a:xfrm>
            <a:off x="8763000" y="3114675"/>
            <a:ext cx="4572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8622" name="Text Box 64"/>
          <p:cNvSpPr txBox="1">
            <a:spLocks noChangeArrowheads="1"/>
          </p:cNvSpPr>
          <p:nvPr/>
        </p:nvSpPr>
        <p:spPr bwMode="auto">
          <a:xfrm>
            <a:off x="8534400" y="2984500"/>
            <a:ext cx="609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400" i="1">
                <a:solidFill>
                  <a:srgbClr val="FF3300"/>
                </a:solidFill>
                <a:ea typeface="宋体" panose="02010600030101010101" pitchFamily="2" charset="-122"/>
              </a:rPr>
              <a:t>f</a:t>
            </a:r>
            <a:r>
              <a:rPr lang="en-US" altLang="zh-CN" sz="1400" i="1" baseline="-25000">
                <a:solidFill>
                  <a:srgbClr val="FF3300"/>
                </a:solidFill>
                <a:ea typeface="宋体" panose="02010600030101010101" pitchFamily="2" charset="-122"/>
              </a:rPr>
              <a:t>out</a:t>
            </a:r>
          </a:p>
        </p:txBody>
      </p:sp>
      <p:sp>
        <p:nvSpPr>
          <p:cNvPr id="147524" name="Text Box 68"/>
          <p:cNvSpPr txBox="1">
            <a:spLocks noChangeArrowheads="1"/>
          </p:cNvSpPr>
          <p:nvPr/>
        </p:nvSpPr>
        <p:spPr bwMode="auto">
          <a:xfrm>
            <a:off x="3328386" y="5977235"/>
            <a:ext cx="78212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573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b) The output frequency is 100 kHz/256 = </a:t>
            </a:r>
            <a:r>
              <a:rPr lang="en-US" altLang="zh-CN" b="1" dirty="0">
                <a:solidFill>
                  <a:srgbClr val="FF3300"/>
                </a:solidFill>
                <a:ea typeface="宋体" panose="02010600030101010101" pitchFamily="2" charset="-122"/>
              </a:rPr>
              <a:t>391 Hz</a:t>
            </a:r>
            <a:endParaRPr lang="en-US" altLang="zh-CN" sz="2800" b="1" dirty="0">
              <a:solidFill>
                <a:srgbClr val="FF3300"/>
              </a:solidFill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7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7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7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7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47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47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74" grpId="0" animBg="1"/>
      <p:bldP spid="147475" grpId="0" animBg="1"/>
      <p:bldP spid="147518" grpId="0" build="p"/>
      <p:bldP spid="147472" grpId="0"/>
      <p:bldP spid="147524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2133600" y="457200"/>
            <a:ext cx="79248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70659" name="Text Box 8"/>
          <p:cNvSpPr txBox="1">
            <a:spLocks noChangeArrowheads="1"/>
          </p:cNvSpPr>
          <p:nvPr/>
        </p:nvSpPr>
        <p:spPr bwMode="auto">
          <a:xfrm>
            <a:off x="914400" y="1371644"/>
            <a:ext cx="10363200" cy="5059349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 wrap="square">
            <a:no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Decoding is the detection of a binary number and can be done with an AND gate. </a:t>
            </a:r>
          </a:p>
        </p:txBody>
      </p:sp>
      <p:graphicFrame>
        <p:nvGraphicFramePr>
          <p:cNvPr id="7066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097271"/>
              </p:ext>
            </p:extLst>
          </p:nvPr>
        </p:nvGraphicFramePr>
        <p:xfrm>
          <a:off x="3200400" y="2208270"/>
          <a:ext cx="6858000" cy="3938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4335480" imgH="2489760" progId="">
                  <p:embed/>
                </p:oleObj>
              </mc:Choice>
              <mc:Fallback>
                <p:oleObj name="CorelDRAW" r:id="rId4" imgW="4335480" imgH="24897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208270"/>
                        <a:ext cx="6858000" cy="39385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26" name="Line 10"/>
          <p:cNvSpPr>
            <a:spLocks noChangeShapeType="1"/>
          </p:cNvSpPr>
          <p:nvPr/>
        </p:nvSpPr>
        <p:spPr bwMode="auto">
          <a:xfrm>
            <a:off x="5562600" y="5181600"/>
            <a:ext cx="1676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64" name="Rectangle 14"/>
          <p:cNvSpPr>
            <a:spLocks noChangeArrowheads="1"/>
          </p:cNvSpPr>
          <p:nvPr/>
        </p:nvSpPr>
        <p:spPr bwMode="auto">
          <a:xfrm>
            <a:off x="3239801" y="563593"/>
            <a:ext cx="5712398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Counter Decoding(</a:t>
            </a:r>
            <a:r>
              <a:rPr lang="zh-CN" altLang="en-US" sz="3200" b="1" dirty="0">
                <a:solidFill>
                  <a:srgbClr val="FFFF99"/>
                </a:solidFill>
                <a:ea typeface="宋体" panose="02010600030101010101" pitchFamily="2" charset="-122"/>
              </a:rPr>
              <a:t>计数器译码</a:t>
            </a:r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37231" name="WordArt 15"/>
          <p:cNvSpPr>
            <a:spLocks noChangeArrowheads="1" noChangeShapeType="1" noTextEdit="1"/>
          </p:cNvSpPr>
          <p:nvPr/>
        </p:nvSpPr>
        <p:spPr bwMode="auto">
          <a:xfrm>
            <a:off x="1295400" y="5032058"/>
            <a:ext cx="1219200" cy="4492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2800" kern="10" dirty="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 panose="020B0806030902050204" pitchFamily="34" charset="0"/>
              </a:rPr>
              <a:t>Question</a:t>
            </a:r>
            <a:endParaRPr lang="zh-CN" altLang="en-US" sz="2800" kern="10" dirty="0"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7232" name="Text Box 16"/>
          <p:cNvSpPr txBox="1">
            <a:spLocks noChangeArrowheads="1"/>
          </p:cNvSpPr>
          <p:nvPr/>
        </p:nvSpPr>
        <p:spPr bwMode="auto">
          <a:xfrm>
            <a:off x="2727512" y="5027735"/>
            <a:ext cx="3048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 dirty="0">
                <a:ea typeface="宋体" panose="02010600030101010101" pitchFamily="2" charset="-122"/>
              </a:rPr>
              <a:t>What number is decoded by this gate?</a:t>
            </a:r>
          </a:p>
        </p:txBody>
      </p:sp>
      <p:sp>
        <p:nvSpPr>
          <p:cNvPr id="137233" name="Rectangle 17"/>
          <p:cNvSpPr>
            <a:spLocks noChangeArrowheads="1"/>
          </p:cNvSpPr>
          <p:nvPr/>
        </p:nvSpPr>
        <p:spPr bwMode="auto">
          <a:xfrm>
            <a:off x="6842312" y="5567724"/>
            <a:ext cx="1600200" cy="609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7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7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7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137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7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7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137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6" grpId="0" animBg="1"/>
      <p:bldP spid="137231" grpId="0" animBg="1"/>
      <p:bldP spid="137232" grpId="0"/>
      <p:bldP spid="1372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2"/>
          <p:cNvSpPr>
            <a:spLocks noChangeArrowheads="1"/>
          </p:cNvSpPr>
          <p:nvPr/>
        </p:nvSpPr>
        <p:spPr bwMode="auto">
          <a:xfrm>
            <a:off x="4038600" y="570925"/>
            <a:ext cx="3889206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Modulus-N Counters</a:t>
            </a:r>
          </a:p>
        </p:txBody>
      </p:sp>
      <p:sp>
        <p:nvSpPr>
          <p:cNvPr id="20483" name="文本框 4"/>
          <p:cNvSpPr txBox="1">
            <a:spLocks noChangeArrowheads="1"/>
          </p:cNvSpPr>
          <p:nvPr/>
        </p:nvSpPr>
        <p:spPr bwMode="auto">
          <a:xfrm>
            <a:off x="1295400" y="1871663"/>
            <a:ext cx="9448800" cy="1815882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modulus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of a counter is the number of unique states through which the counter will sequence.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计数器的模是计数器按顺序经过的独特状态的数目。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280399" y="3886200"/>
            <a:ext cx="9448800" cy="1816100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maximum possible number of states (maximum modulus) of a counter is 2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where n is the number of flip-flops in the counter.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个触发器的计数器的最大可能状态是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2133600" y="457200"/>
            <a:ext cx="79248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72707" name="Text Box 8"/>
          <p:cNvSpPr txBox="1">
            <a:spLocks noChangeArrowheads="1"/>
          </p:cNvSpPr>
          <p:nvPr/>
        </p:nvSpPr>
        <p:spPr bwMode="auto">
          <a:xfrm>
            <a:off x="609600" y="1369908"/>
            <a:ext cx="10820400" cy="5183291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The decade counter shown previously incorporates </a:t>
            </a:r>
            <a:r>
              <a:rPr lang="en-US" altLang="zh-CN" sz="2800" b="1" i="1" dirty="0">
                <a:ea typeface="宋体" panose="02010600030101010101" pitchFamily="2" charset="-122"/>
              </a:rPr>
              <a:t>partial decoding</a:t>
            </a:r>
            <a:r>
              <a:rPr lang="en-US" altLang="zh-CN" sz="2800" b="1" dirty="0">
                <a:ea typeface="宋体" panose="02010600030101010101" pitchFamily="2" charset="-122"/>
              </a:rPr>
              <a:t> (looking at only the </a:t>
            </a:r>
            <a:r>
              <a:rPr lang="en-US" altLang="zh-CN" sz="2800" b="1" dirty="0" err="1">
                <a:ea typeface="宋体" panose="02010600030101010101" pitchFamily="2" charset="-122"/>
              </a:rPr>
              <a:t>MSB</a:t>
            </a:r>
            <a:r>
              <a:rPr lang="en-US" altLang="zh-CN" sz="2800" b="1" dirty="0">
                <a:ea typeface="宋体" panose="02010600030101010101" pitchFamily="2" charset="-122"/>
              </a:rPr>
              <a:t> and the </a:t>
            </a:r>
            <a:r>
              <a:rPr lang="en-US" altLang="zh-CN" sz="2800" b="1" dirty="0" err="1">
                <a:ea typeface="宋体" panose="02010600030101010101" pitchFamily="2" charset="-122"/>
              </a:rPr>
              <a:t>LSB</a:t>
            </a:r>
            <a:r>
              <a:rPr lang="en-US" altLang="zh-CN" sz="2800" b="1" dirty="0">
                <a:ea typeface="宋体" panose="02010600030101010101" pitchFamily="2" charset="-122"/>
              </a:rPr>
              <a:t>) to detect 1001. This was possible because this is the first occurrence of this combination in the sequence. </a:t>
            </a:r>
          </a:p>
        </p:txBody>
      </p:sp>
      <p:graphicFrame>
        <p:nvGraphicFramePr>
          <p:cNvPr id="7270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566519"/>
              </p:ext>
            </p:extLst>
          </p:nvPr>
        </p:nvGraphicFramePr>
        <p:xfrm>
          <a:off x="1524000" y="3429000"/>
          <a:ext cx="8801613" cy="2983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6071760" imgH="1842120" progId="">
                  <p:embed/>
                </p:oleObj>
              </mc:Choice>
              <mc:Fallback>
                <p:oleObj name="CorelDRAW" r:id="rId4" imgW="6071760" imgH="184212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429000"/>
                        <a:ext cx="8801613" cy="29833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1" name="Rectangle 13"/>
          <p:cNvSpPr>
            <a:spLocks noChangeArrowheads="1"/>
          </p:cNvSpPr>
          <p:nvPr/>
        </p:nvSpPr>
        <p:spPr bwMode="auto">
          <a:xfrm>
            <a:off x="3657600" y="609600"/>
            <a:ext cx="5056192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Partial Decoding(</a:t>
            </a:r>
            <a:r>
              <a:rPr lang="zh-CN" altLang="en-US" sz="3200" b="1" dirty="0">
                <a:solidFill>
                  <a:srgbClr val="FFFF99"/>
                </a:solidFill>
                <a:ea typeface="宋体" panose="02010600030101010101" pitchFamily="2" charset="-122"/>
              </a:rPr>
              <a:t>部分译码</a:t>
            </a:r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41330" name="Text Box 18"/>
          <p:cNvSpPr txBox="1">
            <a:spLocks noChangeArrowheads="1"/>
          </p:cNvSpPr>
          <p:nvPr/>
        </p:nvSpPr>
        <p:spPr bwMode="auto">
          <a:xfrm>
            <a:off x="3886200" y="2884974"/>
            <a:ext cx="5562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  <a:ea typeface="宋体" panose="02010600030101010101" pitchFamily="2" charset="-122"/>
              </a:rPr>
              <a:t>Detects 1001 by looking only at two bits</a:t>
            </a:r>
          </a:p>
        </p:txBody>
      </p:sp>
      <p:sp>
        <p:nvSpPr>
          <p:cNvPr id="141331" name="Line 19"/>
          <p:cNvSpPr>
            <a:spLocks noChangeShapeType="1"/>
          </p:cNvSpPr>
          <p:nvPr/>
        </p:nvSpPr>
        <p:spPr bwMode="auto">
          <a:xfrm>
            <a:off x="8097789" y="3288168"/>
            <a:ext cx="208011" cy="46166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1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1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30" grpId="0"/>
      <p:bldP spid="14133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2133600" y="457200"/>
            <a:ext cx="79248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74755" name="Text Box 8"/>
          <p:cNvSpPr txBox="1">
            <a:spLocks noChangeArrowheads="1"/>
          </p:cNvSpPr>
          <p:nvPr/>
        </p:nvSpPr>
        <p:spPr bwMode="auto">
          <a:xfrm>
            <a:off x="792096" y="1282006"/>
            <a:ext cx="10637904" cy="5271194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  <a:effectLst/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panose="02010600030101010101" pitchFamily="2" charset="-122"/>
              </a:rPr>
              <a:t>The divide-by-60 counter in the text also uses partial decoding to clear the tens count when a 6 was detected. </a:t>
            </a:r>
          </a:p>
        </p:txBody>
      </p:sp>
      <p:graphicFrame>
        <p:nvGraphicFramePr>
          <p:cNvPr id="7475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396209"/>
              </p:ext>
            </p:extLst>
          </p:nvPr>
        </p:nvGraphicFramePr>
        <p:xfrm>
          <a:off x="2362200" y="2286000"/>
          <a:ext cx="7467600" cy="2876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5760000" imgH="2005560" progId="">
                  <p:embed/>
                </p:oleObj>
              </mc:Choice>
              <mc:Fallback>
                <p:oleObj name="CorelDRAW" r:id="rId4" imgW="5760000" imgH="20055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286000"/>
                        <a:ext cx="7467600" cy="28767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71" name="Text Box 11"/>
          <p:cNvSpPr txBox="1">
            <a:spLocks noChangeArrowheads="1"/>
          </p:cNvSpPr>
          <p:nvPr/>
        </p:nvSpPr>
        <p:spPr bwMode="auto">
          <a:xfrm>
            <a:off x="1295400" y="5257801"/>
            <a:ext cx="99821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The divide characteristic illustrated here is a good way to obtain a lower frequency using a counter. For example, the 60 Hz power line can be converted to 1 Hz.</a:t>
            </a:r>
          </a:p>
        </p:txBody>
      </p:sp>
      <p:sp>
        <p:nvSpPr>
          <p:cNvPr id="74761" name="Rectangle 14"/>
          <p:cNvSpPr>
            <a:spLocks noChangeArrowheads="1"/>
          </p:cNvSpPr>
          <p:nvPr/>
        </p:nvSpPr>
        <p:spPr bwMode="auto">
          <a:xfrm>
            <a:off x="2667000" y="457200"/>
            <a:ext cx="6553200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Resetting the Count with a Decoder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7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2133600" y="457200"/>
            <a:ext cx="79248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76804" name="Text Box 10"/>
          <p:cNvSpPr txBox="1">
            <a:spLocks noChangeArrowheads="1"/>
          </p:cNvSpPr>
          <p:nvPr/>
        </p:nvSpPr>
        <p:spPr bwMode="auto">
          <a:xfrm>
            <a:off x="2847230" y="1800839"/>
            <a:ext cx="89637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ea typeface="宋体" panose="02010600030101010101" pitchFamily="2" charset="-122"/>
              </a:rPr>
              <a:t>Show how to decode state 5 with an active LOW output. </a:t>
            </a:r>
          </a:p>
        </p:txBody>
      </p:sp>
      <p:graphicFrame>
        <p:nvGraphicFramePr>
          <p:cNvPr id="7680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548129"/>
              </p:ext>
            </p:extLst>
          </p:nvPr>
        </p:nvGraphicFramePr>
        <p:xfrm>
          <a:off x="3581456" y="2447270"/>
          <a:ext cx="7189052" cy="4202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4335480" imgH="2535480" progId="">
                  <p:embed/>
                </p:oleObj>
              </mc:Choice>
              <mc:Fallback>
                <p:oleObj name="CorelDRAW" r:id="rId4" imgW="4335480" imgH="2535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56" y="2447270"/>
                        <a:ext cx="7189052" cy="42029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21" name="Rectangle 21"/>
          <p:cNvSpPr>
            <a:spLocks noChangeArrowheads="1"/>
          </p:cNvSpPr>
          <p:nvPr/>
        </p:nvSpPr>
        <p:spPr bwMode="auto">
          <a:xfrm>
            <a:off x="3429001" y="4191000"/>
            <a:ext cx="174625" cy="609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9290" name="Text Box 26"/>
          <p:cNvSpPr txBox="1">
            <a:spLocks noChangeArrowheads="1"/>
          </p:cNvSpPr>
          <p:nvPr/>
        </p:nvSpPr>
        <p:spPr bwMode="auto">
          <a:xfrm>
            <a:off x="1351831" y="5148382"/>
            <a:ext cx="467655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ea typeface="宋体" panose="02010600030101010101" pitchFamily="2" charset="-122"/>
              </a:rPr>
              <a:t>Notice that a </a:t>
            </a:r>
            <a:r>
              <a:rPr lang="en-US" altLang="zh-CN" b="1" dirty="0" err="1">
                <a:ea typeface="宋体" panose="02010600030101010101" pitchFamily="2" charset="-122"/>
              </a:rPr>
              <a:t>NAND</a:t>
            </a:r>
            <a:r>
              <a:rPr lang="en-US" altLang="zh-CN" b="1" dirty="0">
                <a:ea typeface="宋体" panose="02010600030101010101" pitchFamily="2" charset="-122"/>
              </a:rPr>
              <a:t> gate was used to give the active LOW output.</a:t>
            </a:r>
          </a:p>
        </p:txBody>
      </p:sp>
      <p:sp>
        <p:nvSpPr>
          <p:cNvPr id="76810" name="Rectangle 30"/>
          <p:cNvSpPr>
            <a:spLocks noChangeArrowheads="1"/>
          </p:cNvSpPr>
          <p:nvPr/>
        </p:nvSpPr>
        <p:spPr bwMode="auto">
          <a:xfrm>
            <a:off x="4405986" y="533112"/>
            <a:ext cx="3380028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FFFF99"/>
                </a:solidFill>
                <a:ea typeface="宋体" panose="02010600030101010101" pitchFamily="2" charset="-122"/>
              </a:rPr>
              <a:t>Counter Decoding</a:t>
            </a:r>
          </a:p>
        </p:txBody>
      </p:sp>
      <p:sp>
        <p:nvSpPr>
          <p:cNvPr id="76811" name="WordArt 31"/>
          <p:cNvSpPr>
            <a:spLocks noChangeArrowheads="1" noChangeShapeType="1" noTextEdit="1"/>
          </p:cNvSpPr>
          <p:nvPr/>
        </p:nvSpPr>
        <p:spPr bwMode="auto">
          <a:xfrm>
            <a:off x="1295400" y="1806575"/>
            <a:ext cx="1219200" cy="4492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2800" kern="10" dirty="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 panose="020B0806030902050204" pitchFamily="34" charset="0"/>
              </a:rPr>
              <a:t>Example</a:t>
            </a:r>
            <a:endParaRPr lang="zh-CN" altLang="en-US" sz="2800" kern="10" dirty="0"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9296" name="WordArt 32"/>
          <p:cNvSpPr>
            <a:spLocks noChangeArrowheads="1" noChangeShapeType="1" noTextEdit="1"/>
          </p:cNvSpPr>
          <p:nvPr/>
        </p:nvSpPr>
        <p:spPr bwMode="auto">
          <a:xfrm>
            <a:off x="1385888" y="4567238"/>
            <a:ext cx="1219200" cy="44926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2800" kern="10" dirty="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 panose="020B0806030902050204" pitchFamily="34" charset="0"/>
              </a:rPr>
              <a:t>Solution</a:t>
            </a:r>
            <a:endParaRPr lang="zh-CN" altLang="en-US" sz="2800" kern="10" dirty="0"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6817" name="Rectangle 17"/>
          <p:cNvSpPr>
            <a:spLocks noChangeArrowheads="1"/>
          </p:cNvSpPr>
          <p:nvPr/>
        </p:nvSpPr>
        <p:spPr bwMode="auto">
          <a:xfrm>
            <a:off x="7239000" y="5113887"/>
            <a:ext cx="2168232" cy="15521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9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9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9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90" grpId="0"/>
      <p:bldP spid="13929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"/>
          <p:cNvSpPr>
            <a:spLocks noChangeArrowheads="1"/>
          </p:cNvSpPr>
          <p:nvPr/>
        </p:nvSpPr>
        <p:spPr bwMode="auto">
          <a:xfrm>
            <a:off x="914400" y="418512"/>
            <a:ext cx="10196574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Control Signal Generation by Decoding Counter Outputs</a:t>
            </a:r>
          </a:p>
        </p:txBody>
      </p:sp>
      <p:sp>
        <p:nvSpPr>
          <p:cNvPr id="5" name="矩形 4"/>
          <p:cNvSpPr/>
          <p:nvPr/>
        </p:nvSpPr>
        <p:spPr>
          <a:xfrm>
            <a:off x="609600" y="1350334"/>
            <a:ext cx="10896600" cy="5089154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 wrap="square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ea typeface="宋体" charset="-122"/>
              </a:rPr>
              <a:t>Using counter to realize following control signals</a:t>
            </a:r>
            <a:endParaRPr lang="zh-CN" altLang="en-US" sz="2800" b="1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33" y="2076449"/>
            <a:ext cx="6207772" cy="194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715" y="2076449"/>
            <a:ext cx="4018418" cy="3757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9200" y="4648200"/>
            <a:ext cx="58464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74LS393: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Dual 4-bit Binary Counter.</a:t>
            </a:r>
          </a:p>
          <a:p>
            <a:r>
              <a:rPr lang="zh-CN" altLang="en-US" sz="2800" b="1" dirty="0"/>
              <a:t>双四位二进制计数器</a:t>
            </a:r>
          </a:p>
        </p:txBody>
      </p:sp>
    </p:spTree>
    <p:extLst>
      <p:ext uri="{BB962C8B-B14F-4D97-AF65-F5344CB8AC3E}">
        <p14:creationId xmlns:p14="http://schemas.microsoft.com/office/powerpoint/2010/main" val="383382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30350"/>
            <a:ext cx="9906000" cy="298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/>
          <p:cNvSpPr txBox="1">
            <a:spLocks noChangeArrowheads="1"/>
          </p:cNvSpPr>
          <p:nvPr/>
        </p:nvSpPr>
        <p:spPr>
          <a:xfrm>
            <a:off x="838200" y="4343401"/>
            <a:ext cx="9905999" cy="1671637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itchFamily="2" charset="2"/>
              <a:buNone/>
            </a:pPr>
            <a:r>
              <a:rPr lang="en-US" altLang="zh-CN" sz="2800" b="1" dirty="0"/>
              <a:t>E</a:t>
            </a:r>
            <a:r>
              <a:rPr lang="en-US" altLang="zh-CN" sz="2800" b="1" baseline="-25000" dirty="0"/>
              <a:t>1</a:t>
            </a:r>
            <a:r>
              <a:rPr lang="en-US" altLang="zh-CN" sz="2800" b="1" dirty="0"/>
              <a:t> = f(Q</a:t>
            </a:r>
            <a:r>
              <a:rPr lang="en-US" altLang="zh-CN" sz="2800" b="1" baseline="-25000" dirty="0"/>
              <a:t>3</a:t>
            </a:r>
            <a:r>
              <a:rPr lang="en-US" altLang="zh-CN" sz="2800" b="1" dirty="0"/>
              <a:t>,Q</a:t>
            </a:r>
            <a:r>
              <a:rPr lang="en-US" altLang="zh-CN" sz="2800" b="1" baseline="-25000" dirty="0"/>
              <a:t>2</a:t>
            </a:r>
            <a:r>
              <a:rPr lang="en-US" altLang="zh-CN" sz="2800" b="1" dirty="0"/>
              <a:t>,Q</a:t>
            </a:r>
            <a:r>
              <a:rPr lang="en-US" altLang="zh-CN" sz="2800" b="1" baseline="-25000" dirty="0"/>
              <a:t>1</a:t>
            </a:r>
            <a:r>
              <a:rPr lang="en-US" altLang="zh-CN" sz="2800" b="1" dirty="0"/>
              <a:t>,Q</a:t>
            </a:r>
            <a:r>
              <a:rPr lang="en-US" altLang="zh-CN" sz="2800" b="1" baseline="-25000" dirty="0"/>
              <a:t>0</a:t>
            </a:r>
            <a:r>
              <a:rPr lang="en-US" altLang="zh-CN" sz="2800" b="1" dirty="0"/>
              <a:t>) = m(2,3,8,9,10,11)</a:t>
            </a:r>
          </a:p>
          <a:p>
            <a:pPr algn="ctr">
              <a:buFont typeface="Wingdings" pitchFamily="2" charset="2"/>
              <a:buNone/>
            </a:pPr>
            <a:r>
              <a:rPr lang="en-US" altLang="zh-CN" sz="2800" b="1" dirty="0"/>
              <a:t>E</a:t>
            </a:r>
            <a:r>
              <a:rPr lang="en-US" altLang="zh-CN" sz="2800" b="1" baseline="-25000" dirty="0"/>
              <a:t>2</a:t>
            </a:r>
            <a:r>
              <a:rPr lang="en-US" altLang="zh-CN" sz="2800" b="1" dirty="0"/>
              <a:t> = f(Q</a:t>
            </a:r>
            <a:r>
              <a:rPr lang="en-US" altLang="zh-CN" sz="2800" b="1" baseline="-25000" dirty="0"/>
              <a:t>3</a:t>
            </a:r>
            <a:r>
              <a:rPr lang="en-US" altLang="zh-CN" sz="2800" b="1" dirty="0"/>
              <a:t>,Q</a:t>
            </a:r>
            <a:r>
              <a:rPr lang="en-US" altLang="zh-CN" sz="2800" b="1" baseline="-25000" dirty="0"/>
              <a:t>2</a:t>
            </a:r>
            <a:r>
              <a:rPr lang="en-US" altLang="zh-CN" sz="2800" b="1" dirty="0"/>
              <a:t>,Q</a:t>
            </a:r>
            <a:r>
              <a:rPr lang="en-US" altLang="zh-CN" sz="2800" b="1" baseline="-25000" dirty="0"/>
              <a:t>1</a:t>
            </a:r>
            <a:r>
              <a:rPr lang="en-US" altLang="zh-CN" sz="2800" b="1" dirty="0"/>
              <a:t>,Q</a:t>
            </a:r>
            <a:r>
              <a:rPr lang="en-US" altLang="zh-CN" sz="2800" b="1" baseline="-25000" dirty="0"/>
              <a:t>0</a:t>
            </a:r>
            <a:r>
              <a:rPr lang="en-US" altLang="zh-CN" sz="2800" b="1" dirty="0"/>
              <a:t>) = m(5)</a:t>
            </a:r>
          </a:p>
          <a:p>
            <a:pPr algn="ctr">
              <a:buFont typeface="Wingdings" pitchFamily="2" charset="2"/>
              <a:buNone/>
            </a:pPr>
            <a:r>
              <a:rPr lang="en-US" altLang="zh-CN" sz="2800" b="1" dirty="0"/>
              <a:t>E</a:t>
            </a:r>
            <a:r>
              <a:rPr lang="en-US" altLang="zh-CN" sz="2800" b="1" baseline="-25000" dirty="0"/>
              <a:t>3</a:t>
            </a:r>
            <a:r>
              <a:rPr lang="en-US" altLang="zh-CN" sz="2800" b="1" dirty="0"/>
              <a:t> = f(Q</a:t>
            </a:r>
            <a:r>
              <a:rPr lang="en-US" altLang="zh-CN" sz="2800" b="1" baseline="-25000" dirty="0"/>
              <a:t>3</a:t>
            </a:r>
            <a:r>
              <a:rPr lang="en-US" altLang="zh-CN" sz="2800" b="1" dirty="0"/>
              <a:t>,Q</a:t>
            </a:r>
            <a:r>
              <a:rPr lang="en-US" altLang="zh-CN" sz="2800" b="1" baseline="-25000" dirty="0"/>
              <a:t>2</a:t>
            </a:r>
            <a:r>
              <a:rPr lang="en-US" altLang="zh-CN" sz="2800" b="1" dirty="0"/>
              <a:t>,Q</a:t>
            </a:r>
            <a:r>
              <a:rPr lang="en-US" altLang="zh-CN" sz="2800" b="1" baseline="-25000" dirty="0"/>
              <a:t>1</a:t>
            </a:r>
            <a:r>
              <a:rPr lang="en-US" altLang="zh-CN" sz="2800" b="1" dirty="0"/>
              <a:t>,Q</a:t>
            </a:r>
            <a:r>
              <a:rPr lang="en-US" altLang="zh-CN" sz="2800" b="1" baseline="-25000" dirty="0"/>
              <a:t>0</a:t>
            </a:r>
            <a:r>
              <a:rPr lang="en-US" altLang="zh-CN" sz="2800" b="1" dirty="0"/>
              <a:t>) = m(9)</a:t>
            </a:r>
            <a:endParaRPr lang="zh-CN" altLang="en-US" sz="2800" b="1" dirty="0"/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762000" y="388076"/>
            <a:ext cx="10196574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Control Signal Generation by Decoding Counter Outputs</a:t>
            </a:r>
          </a:p>
        </p:txBody>
      </p:sp>
    </p:spTree>
    <p:extLst>
      <p:ext uri="{BB962C8B-B14F-4D97-AF65-F5344CB8AC3E}">
        <p14:creationId xmlns:p14="http://schemas.microsoft.com/office/powerpoint/2010/main" val="193403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059" y="2931593"/>
            <a:ext cx="8361882" cy="34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0"/>
          <p:cNvSpPr>
            <a:spLocks noChangeArrowheads="1"/>
          </p:cNvSpPr>
          <p:nvPr/>
        </p:nvSpPr>
        <p:spPr bwMode="auto">
          <a:xfrm>
            <a:off x="904845" y="457200"/>
            <a:ext cx="10196574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Control Signal Generation by Decoding Counter Outputs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BD4FB5B-44F4-4306-B786-937CD2ED7CC9}"/>
              </a:ext>
            </a:extLst>
          </p:cNvPr>
          <p:cNvSpPr txBox="1">
            <a:spLocks noChangeArrowheads="1"/>
          </p:cNvSpPr>
          <p:nvPr/>
        </p:nvSpPr>
        <p:spPr>
          <a:xfrm>
            <a:off x="2514600" y="1165053"/>
            <a:ext cx="6400800" cy="1671637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sz="2800" b="1" dirty="0"/>
              <a:t>E</a:t>
            </a:r>
            <a:r>
              <a:rPr lang="en-US" altLang="zh-CN" sz="2800" b="1" baseline="-25000" dirty="0"/>
              <a:t>1</a:t>
            </a:r>
            <a:r>
              <a:rPr lang="en-US" altLang="zh-CN" sz="2800" b="1" dirty="0"/>
              <a:t> = f(Q</a:t>
            </a:r>
            <a:r>
              <a:rPr lang="en-US" altLang="zh-CN" sz="2800" b="1" baseline="-25000" dirty="0"/>
              <a:t>3</a:t>
            </a:r>
            <a:r>
              <a:rPr lang="en-US" altLang="zh-CN" sz="2800" b="1" dirty="0"/>
              <a:t>,Q</a:t>
            </a:r>
            <a:r>
              <a:rPr lang="en-US" altLang="zh-CN" sz="2800" b="1" baseline="-25000" dirty="0"/>
              <a:t>2</a:t>
            </a:r>
            <a:r>
              <a:rPr lang="en-US" altLang="zh-CN" sz="2800" b="1" dirty="0"/>
              <a:t>,Q</a:t>
            </a:r>
            <a:r>
              <a:rPr lang="en-US" altLang="zh-CN" sz="2800" b="1" baseline="-25000" dirty="0"/>
              <a:t>1</a:t>
            </a:r>
            <a:r>
              <a:rPr lang="en-US" altLang="zh-CN" sz="2800" b="1" dirty="0"/>
              <a:t>,Q</a:t>
            </a:r>
            <a:r>
              <a:rPr lang="en-US" altLang="zh-CN" sz="2800" b="1" baseline="-25000" dirty="0"/>
              <a:t>0</a:t>
            </a:r>
            <a:r>
              <a:rPr lang="en-US" altLang="zh-CN" sz="2800" b="1" dirty="0"/>
              <a:t>) = m(2,3,8,9,10,11)</a:t>
            </a:r>
          </a:p>
          <a:p>
            <a:pPr>
              <a:buFont typeface="Wingdings" pitchFamily="2" charset="2"/>
              <a:buNone/>
            </a:pPr>
            <a:r>
              <a:rPr lang="en-US" altLang="zh-CN" sz="2800" b="1" dirty="0"/>
              <a:t>E</a:t>
            </a:r>
            <a:r>
              <a:rPr lang="en-US" altLang="zh-CN" sz="2800" b="1" baseline="-25000" dirty="0"/>
              <a:t>2</a:t>
            </a:r>
            <a:r>
              <a:rPr lang="en-US" altLang="zh-CN" sz="2800" b="1" dirty="0"/>
              <a:t> = f(Q</a:t>
            </a:r>
            <a:r>
              <a:rPr lang="en-US" altLang="zh-CN" sz="2800" b="1" baseline="-25000" dirty="0"/>
              <a:t>3</a:t>
            </a:r>
            <a:r>
              <a:rPr lang="en-US" altLang="zh-CN" sz="2800" b="1" dirty="0"/>
              <a:t>,Q</a:t>
            </a:r>
            <a:r>
              <a:rPr lang="en-US" altLang="zh-CN" sz="2800" b="1" baseline="-25000" dirty="0"/>
              <a:t>2</a:t>
            </a:r>
            <a:r>
              <a:rPr lang="en-US" altLang="zh-CN" sz="2800" b="1" dirty="0"/>
              <a:t>,Q</a:t>
            </a:r>
            <a:r>
              <a:rPr lang="en-US" altLang="zh-CN" sz="2800" b="1" baseline="-25000" dirty="0"/>
              <a:t>1</a:t>
            </a:r>
            <a:r>
              <a:rPr lang="en-US" altLang="zh-CN" sz="2800" b="1" dirty="0"/>
              <a:t>,Q</a:t>
            </a:r>
            <a:r>
              <a:rPr lang="en-US" altLang="zh-CN" sz="2800" b="1" baseline="-25000" dirty="0"/>
              <a:t>0</a:t>
            </a:r>
            <a:r>
              <a:rPr lang="en-US" altLang="zh-CN" sz="2800" b="1" dirty="0"/>
              <a:t>) = m(5)</a:t>
            </a:r>
          </a:p>
          <a:p>
            <a:pPr>
              <a:buFont typeface="Wingdings" pitchFamily="2" charset="2"/>
              <a:buNone/>
            </a:pPr>
            <a:r>
              <a:rPr lang="en-US" altLang="zh-CN" sz="2800" b="1" dirty="0"/>
              <a:t>E</a:t>
            </a:r>
            <a:r>
              <a:rPr lang="en-US" altLang="zh-CN" sz="2800" b="1" baseline="-25000" dirty="0"/>
              <a:t>3</a:t>
            </a:r>
            <a:r>
              <a:rPr lang="en-US" altLang="zh-CN" sz="2800" b="1" dirty="0"/>
              <a:t> = f(Q</a:t>
            </a:r>
            <a:r>
              <a:rPr lang="en-US" altLang="zh-CN" sz="2800" b="1" baseline="-25000" dirty="0"/>
              <a:t>3</a:t>
            </a:r>
            <a:r>
              <a:rPr lang="en-US" altLang="zh-CN" sz="2800" b="1" dirty="0"/>
              <a:t>,Q</a:t>
            </a:r>
            <a:r>
              <a:rPr lang="en-US" altLang="zh-CN" sz="2800" b="1" baseline="-25000" dirty="0"/>
              <a:t>2</a:t>
            </a:r>
            <a:r>
              <a:rPr lang="en-US" altLang="zh-CN" sz="2800" b="1" dirty="0"/>
              <a:t>,Q</a:t>
            </a:r>
            <a:r>
              <a:rPr lang="en-US" altLang="zh-CN" sz="2800" b="1" baseline="-25000" dirty="0"/>
              <a:t>1</a:t>
            </a:r>
            <a:r>
              <a:rPr lang="en-US" altLang="zh-CN" sz="2800" b="1" dirty="0"/>
              <a:t>,Q</a:t>
            </a:r>
            <a:r>
              <a:rPr lang="en-US" altLang="zh-CN" sz="2800" b="1" baseline="-25000" dirty="0"/>
              <a:t>0</a:t>
            </a:r>
            <a:r>
              <a:rPr lang="en-US" altLang="zh-CN" sz="2800" b="1" dirty="0"/>
              <a:t>) = m(9)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070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1788474" y="457200"/>
            <a:ext cx="8615051" cy="584775"/>
          </a:xfrm>
          <a:prstGeom prst="rect">
            <a:avLst/>
          </a:pr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A Counter Application: Digital Clock(</a:t>
            </a:r>
            <a:r>
              <a:rPr lang="zh-CN" altLang="en-US" sz="3200" b="1" dirty="0">
                <a:solidFill>
                  <a:srgbClr val="FFFF99"/>
                </a:solidFill>
                <a:ea typeface="宋体" panose="02010600030101010101" pitchFamily="2" charset="-122"/>
              </a:rPr>
              <a:t>数字时钟</a:t>
            </a:r>
            <a:r>
              <a:rPr lang="en-US" altLang="zh-CN" sz="3200" b="1" dirty="0">
                <a:solidFill>
                  <a:srgbClr val="FFFF99"/>
                </a:solidFill>
                <a:ea typeface="宋体" panose="02010600030101010101" pitchFamily="2" charset="-122"/>
              </a:rPr>
              <a:t>)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1143000"/>
            <a:ext cx="6934200" cy="5612897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3747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8229600" cy="1096963"/>
          </a:xfrm>
          <a:solidFill>
            <a:srgbClr val="FFFF99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r>
              <a:rPr lang="en-US" altLang="zh-CN" sz="3200" b="1" dirty="0"/>
              <a:t>Arbitrary Sequence Counter</a:t>
            </a:r>
            <a:br>
              <a:rPr lang="en-US" altLang="zh-CN" sz="3200" b="1" dirty="0"/>
            </a:br>
            <a:r>
              <a:rPr lang="en-US" altLang="zh-CN" sz="3200" b="1" dirty="0"/>
              <a:t>(</a:t>
            </a:r>
            <a:r>
              <a:rPr lang="zh-CN" altLang="en-US" sz="3200" b="1" dirty="0">
                <a:ea typeface="宋体" charset="-122"/>
              </a:rPr>
              <a:t>任意序列计数器</a:t>
            </a:r>
            <a:r>
              <a:rPr lang="en-US" altLang="zh-CN" sz="3200" b="1" dirty="0"/>
              <a:t>)</a:t>
            </a:r>
            <a:endParaRPr lang="zh-CN" altLang="en-US" sz="3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676400"/>
            <a:ext cx="10210800" cy="4351338"/>
          </a:xfr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ea typeface="宋体" charset="-122"/>
              </a:rPr>
              <a:t>Given an arbitrary sequence, </a:t>
            </a:r>
            <a:r>
              <a:rPr lang="en-US" altLang="zh-CN" sz="2800" b="1" dirty="0">
                <a:solidFill>
                  <a:srgbClr val="FF0000"/>
                </a:solidFill>
                <a:ea typeface="宋体" charset="-122"/>
              </a:rPr>
              <a:t>design a counter </a:t>
            </a:r>
            <a:r>
              <a:rPr lang="en-US" altLang="zh-CN" sz="2800" b="1" dirty="0">
                <a:ea typeface="宋体" charset="-122"/>
              </a:rPr>
              <a:t>that will </a:t>
            </a:r>
            <a:r>
              <a:rPr lang="en-US" altLang="zh-CN" sz="2800" b="1" dirty="0">
                <a:solidFill>
                  <a:srgbClr val="FF0000"/>
                </a:solidFill>
                <a:ea typeface="宋体" charset="-122"/>
              </a:rPr>
              <a:t>generate this sequence</a:t>
            </a:r>
            <a:r>
              <a:rPr lang="en-US" altLang="zh-CN" sz="2800" b="1" dirty="0">
                <a:ea typeface="宋体" charset="-122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ea typeface="宋体" charset="-122"/>
              </a:rPr>
              <a:t>Procedure:</a:t>
            </a:r>
          </a:p>
          <a:p>
            <a:pPr lvl="1">
              <a:lnSpc>
                <a:spcPct val="150000"/>
              </a:lnSpc>
            </a:pPr>
            <a:r>
              <a:rPr lang="en-US" altLang="zh-CN" sz="2800" b="1" dirty="0">
                <a:ea typeface="宋体" charset="-122"/>
              </a:rPr>
              <a:t>Derive </a:t>
            </a:r>
            <a:r>
              <a:rPr lang="en-US" altLang="zh-CN" sz="2800" b="1" dirty="0">
                <a:solidFill>
                  <a:srgbClr val="FF0000"/>
                </a:solidFill>
                <a:ea typeface="宋体" charset="-122"/>
              </a:rPr>
              <a:t>state table/diagram</a:t>
            </a:r>
            <a:r>
              <a:rPr lang="en-US" altLang="zh-CN" sz="2800" b="1" dirty="0">
                <a:ea typeface="宋体" charset="-122"/>
              </a:rPr>
              <a:t> based on give sequence</a:t>
            </a:r>
          </a:p>
          <a:p>
            <a:pPr lvl="1">
              <a:lnSpc>
                <a:spcPct val="150000"/>
              </a:lnSpc>
            </a:pPr>
            <a:r>
              <a:rPr lang="en-US" altLang="zh-CN" sz="2800" b="1" dirty="0">
                <a:ea typeface="宋体" charset="-122"/>
              </a:rPr>
              <a:t>Simplify (using K-maps, </a:t>
            </a:r>
            <a:r>
              <a:rPr lang="en-US" altLang="zh-CN" sz="2800" b="1" dirty="0" err="1">
                <a:ea typeface="宋体" charset="-122"/>
              </a:rPr>
              <a:t>etc</a:t>
            </a:r>
            <a:r>
              <a:rPr lang="en-US" altLang="zh-CN" sz="2800" b="1" dirty="0">
                <a:ea typeface="宋体" charset="-122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CN" sz="2800" b="1" dirty="0">
                <a:ea typeface="宋体" charset="-122"/>
              </a:rPr>
              <a:t>Draw logic diagram</a:t>
            </a:r>
          </a:p>
          <a:p>
            <a:pPr>
              <a:lnSpc>
                <a:spcPct val="150000"/>
              </a:lnSpc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420527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4400" y="300820"/>
            <a:ext cx="10591800" cy="954107"/>
          </a:xfrm>
          <a:prstGeom prst="rect">
            <a:avLst/>
          </a:prstGeom>
          <a:solidFill>
            <a:schemeClr val="bg1"/>
          </a:solidFill>
          <a:ln w="28575">
            <a:solidFill>
              <a:srgbClr val="9999FF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ea typeface="宋体" charset="-122"/>
              </a:rPr>
              <a:t>Use D-FFs to draw the logic diagram for sequence generator (counter) for: 0 </a:t>
            </a:r>
            <a:r>
              <a:rPr lang="en-US" altLang="zh-CN" sz="2800" b="1" dirty="0">
                <a:ea typeface="宋体" charset="-122"/>
                <a:sym typeface="Wingdings" pitchFamily="2" charset="2"/>
              </a:rPr>
              <a:t> 7  6  1  0 </a:t>
            </a:r>
            <a:r>
              <a:rPr lang="en-US" altLang="zh-CN" sz="2800" b="1" dirty="0">
                <a:ea typeface="宋体" charset="-122"/>
              </a:rPr>
              <a:t>(000 </a:t>
            </a:r>
            <a:r>
              <a:rPr lang="en-US" altLang="zh-CN" sz="2800" b="1" dirty="0">
                <a:ea typeface="宋体" charset="-122"/>
                <a:sym typeface="Wingdings" pitchFamily="2" charset="2"/>
              </a:rPr>
              <a:t> 111  110  001  000)</a:t>
            </a:r>
            <a:endParaRPr lang="zh-CN" altLang="en-US" sz="2800" b="1" dirty="0">
              <a:ea typeface="宋体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527028"/>
              </p:ext>
            </p:extLst>
          </p:nvPr>
        </p:nvGraphicFramePr>
        <p:xfrm>
          <a:off x="2743200" y="1524000"/>
          <a:ext cx="6705600" cy="4855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557701" imgH="1694498" progId="">
                  <p:embed/>
                </p:oleObj>
              </mc:Choice>
              <mc:Fallback>
                <p:oleObj name="Visio" r:id="rId3" imgW="2557701" imgH="1694498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524000"/>
                        <a:ext cx="6705600" cy="485563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9508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004469"/>
              </p:ext>
            </p:extLst>
          </p:nvPr>
        </p:nvGraphicFramePr>
        <p:xfrm>
          <a:off x="5638800" y="405348"/>
          <a:ext cx="2667000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837611" imgH="1118473" progId="">
                  <p:embed/>
                </p:oleObj>
              </mc:Choice>
              <mc:Fallback>
                <p:oleObj name="Visio" r:id="rId2" imgW="1837611" imgH="1118473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05348"/>
                        <a:ext cx="2667000" cy="16224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4363"/>
              </p:ext>
            </p:extLst>
          </p:nvPr>
        </p:nvGraphicFramePr>
        <p:xfrm>
          <a:off x="9065559" y="405348"/>
          <a:ext cx="2590800" cy="157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837611" imgH="1118473" progId="">
                  <p:embed/>
                </p:oleObj>
              </mc:Choice>
              <mc:Fallback>
                <p:oleObj name="Visio" r:id="rId4" imgW="1837611" imgH="1118473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5559" y="405348"/>
                        <a:ext cx="2590800" cy="15763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193114"/>
              </p:ext>
            </p:extLst>
          </p:nvPr>
        </p:nvGraphicFramePr>
        <p:xfrm>
          <a:off x="9065559" y="2643187"/>
          <a:ext cx="2667000" cy="162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837611" imgH="1118473" progId="">
                  <p:embed/>
                </p:oleObj>
              </mc:Choice>
              <mc:Fallback>
                <p:oleObj name="Visio" r:id="rId6" imgW="1837611" imgH="1118473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5559" y="2643187"/>
                        <a:ext cx="2667000" cy="162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6956545"/>
              </p:ext>
            </p:extLst>
          </p:nvPr>
        </p:nvGraphicFramePr>
        <p:xfrm>
          <a:off x="5638800" y="2602768"/>
          <a:ext cx="2743200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837611" imgH="1118473" progId="">
                  <p:embed/>
                </p:oleObj>
              </mc:Choice>
              <mc:Fallback>
                <p:oleObj name="Visio" r:id="rId8" imgW="1837611" imgH="1118473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2602768"/>
                        <a:ext cx="2743200" cy="167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441141" y="2097989"/>
            <a:ext cx="13901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4B25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solidFill>
                  <a:srgbClr val="4B2500"/>
                </a:solidFill>
                <a:latin typeface="Arial" charset="0"/>
                <a:ea typeface="宋体" charset="-122"/>
              </a:rPr>
              <a:t>D</a:t>
            </a:r>
            <a:r>
              <a:rPr lang="en-US" altLang="zh-CN" sz="2000" b="1" baseline="-25000" dirty="0" err="1">
                <a:solidFill>
                  <a:srgbClr val="4B2500"/>
                </a:solidFill>
                <a:latin typeface="Arial" charset="0"/>
                <a:ea typeface="宋体" charset="-122"/>
              </a:rPr>
              <a:t>3</a:t>
            </a:r>
            <a:r>
              <a:rPr lang="en-US" altLang="zh-CN" sz="2000" b="1" dirty="0">
                <a:solidFill>
                  <a:srgbClr val="4B2500"/>
                </a:solidFill>
                <a:latin typeface="Arial" charset="0"/>
                <a:ea typeface="宋体" charset="-122"/>
              </a:rPr>
              <a:t>  K-Map</a:t>
            </a:r>
            <a:endParaRPr lang="zh-CN" altLang="en-US" sz="2000" b="1" dirty="0">
              <a:solidFill>
                <a:srgbClr val="4B25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6553200" y="4281228"/>
            <a:ext cx="12666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4B25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4B2500"/>
                </a:solidFill>
                <a:latin typeface="Arial" charset="0"/>
                <a:ea typeface="宋体" charset="-122"/>
              </a:rPr>
              <a:t>Z  K-Map</a:t>
            </a:r>
            <a:endParaRPr lang="zh-CN" altLang="en-US" sz="2000" b="1" dirty="0">
              <a:solidFill>
                <a:srgbClr val="4B2500"/>
              </a:solidFill>
              <a:latin typeface="Arial" charset="0"/>
              <a:ea typeface="宋体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9677400" y="4267200"/>
            <a:ext cx="13901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4B25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solidFill>
                  <a:srgbClr val="4B2500"/>
                </a:solidFill>
                <a:latin typeface="Arial" charset="0"/>
                <a:ea typeface="宋体" charset="-122"/>
              </a:rPr>
              <a:t>D</a:t>
            </a:r>
            <a:r>
              <a:rPr lang="en-US" altLang="zh-CN" sz="2000" b="1" baseline="-25000" dirty="0" err="1">
                <a:solidFill>
                  <a:srgbClr val="4B2500"/>
                </a:solidFill>
                <a:latin typeface="Arial" charset="0"/>
                <a:ea typeface="宋体" charset="-122"/>
              </a:rPr>
              <a:t>1</a:t>
            </a:r>
            <a:r>
              <a:rPr lang="en-US" altLang="zh-CN" sz="2000" b="1" dirty="0">
                <a:solidFill>
                  <a:srgbClr val="4B2500"/>
                </a:solidFill>
                <a:latin typeface="Arial" charset="0"/>
                <a:ea typeface="宋体" charset="-122"/>
              </a:rPr>
              <a:t>  K-Map</a:t>
            </a:r>
            <a:endParaRPr lang="zh-CN" altLang="en-US" sz="2000" b="1" dirty="0">
              <a:solidFill>
                <a:srgbClr val="4B25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9677400" y="2097989"/>
            <a:ext cx="13901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4B25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solidFill>
                  <a:srgbClr val="4B2500"/>
                </a:solidFill>
                <a:latin typeface="Arial" charset="0"/>
                <a:ea typeface="宋体" charset="-122"/>
              </a:rPr>
              <a:t>D</a:t>
            </a:r>
            <a:r>
              <a:rPr lang="en-US" altLang="zh-CN" sz="2000" b="1" baseline="-25000" dirty="0" err="1">
                <a:solidFill>
                  <a:srgbClr val="4B2500"/>
                </a:solidFill>
                <a:latin typeface="Arial" charset="0"/>
                <a:ea typeface="宋体" charset="-122"/>
              </a:rPr>
              <a:t>2</a:t>
            </a:r>
            <a:r>
              <a:rPr lang="en-US" altLang="zh-CN" sz="2000" b="1" dirty="0">
                <a:solidFill>
                  <a:srgbClr val="4B2500"/>
                </a:solidFill>
                <a:latin typeface="Arial" charset="0"/>
                <a:ea typeface="宋体" charset="-122"/>
              </a:rPr>
              <a:t>  K-Map</a:t>
            </a:r>
            <a:endParaRPr lang="zh-CN" altLang="en-US" sz="2000" b="1" dirty="0">
              <a:solidFill>
                <a:srgbClr val="4B2500"/>
              </a:solidFill>
              <a:latin typeface="Arial" charset="0"/>
              <a:ea typeface="宋体" charset="-122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7467600" y="4910189"/>
            <a:ext cx="2971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dirty="0">
                <a:ea typeface="宋体" charset="-122"/>
              </a:rPr>
              <a:t>D</a:t>
            </a:r>
            <a:r>
              <a:rPr lang="en-US" altLang="zh-CN" baseline="-25000" dirty="0">
                <a:ea typeface="宋体" charset="-122"/>
              </a:rPr>
              <a:t>3</a:t>
            </a:r>
            <a:r>
              <a:rPr lang="en-US" altLang="zh-CN" dirty="0">
                <a:ea typeface="宋体" charset="-122"/>
              </a:rPr>
              <a:t>=Q</a:t>
            </a:r>
            <a:r>
              <a:rPr lang="en-US" altLang="zh-CN" baseline="-25000" dirty="0">
                <a:ea typeface="宋体" charset="-122"/>
              </a:rPr>
              <a:t>3</a:t>
            </a:r>
            <a:r>
              <a:rPr lang="en-US" altLang="zh-CN" dirty="0">
                <a:ea typeface="宋体" charset="-122"/>
              </a:rPr>
              <a:t>’Q</a:t>
            </a:r>
            <a:r>
              <a:rPr lang="en-US" altLang="zh-CN" baseline="-25000" dirty="0">
                <a:ea typeface="宋体" charset="-122"/>
              </a:rPr>
              <a:t>1</a:t>
            </a:r>
            <a:r>
              <a:rPr lang="en-US" altLang="zh-CN" dirty="0">
                <a:ea typeface="宋体" charset="-122"/>
              </a:rPr>
              <a:t>’+Q</a:t>
            </a:r>
            <a:r>
              <a:rPr lang="en-US" altLang="zh-CN" baseline="-25000" dirty="0">
                <a:ea typeface="宋体" charset="-122"/>
              </a:rPr>
              <a:t>3</a:t>
            </a:r>
            <a:r>
              <a:rPr lang="en-US" altLang="zh-CN" dirty="0">
                <a:ea typeface="宋体" charset="-122"/>
              </a:rPr>
              <a:t>Q</a:t>
            </a:r>
            <a:r>
              <a:rPr lang="en-US" altLang="zh-CN" baseline="-25000" dirty="0">
                <a:ea typeface="宋体" charset="-122"/>
              </a:rPr>
              <a:t>1</a:t>
            </a:r>
          </a:p>
          <a:p>
            <a:pPr>
              <a:spcBef>
                <a:spcPts val="0"/>
              </a:spcBef>
            </a:pPr>
            <a:r>
              <a:rPr lang="en-US" altLang="zh-CN" dirty="0">
                <a:ea typeface="宋体" charset="-122"/>
              </a:rPr>
              <a:t>D</a:t>
            </a:r>
            <a:r>
              <a:rPr lang="en-US" altLang="zh-CN" baseline="-25000" dirty="0">
                <a:ea typeface="宋体" charset="-122"/>
              </a:rPr>
              <a:t>2</a:t>
            </a:r>
            <a:r>
              <a:rPr lang="en-US" altLang="zh-CN" dirty="0">
                <a:ea typeface="宋体" charset="-122"/>
              </a:rPr>
              <a:t>=Q</a:t>
            </a:r>
            <a:r>
              <a:rPr lang="en-US" altLang="zh-CN" baseline="-25000" dirty="0">
                <a:ea typeface="宋体" charset="-122"/>
              </a:rPr>
              <a:t>3</a:t>
            </a:r>
            <a:r>
              <a:rPr lang="en-US" altLang="zh-CN" dirty="0">
                <a:ea typeface="宋体" charset="-122"/>
              </a:rPr>
              <a:t>’Q</a:t>
            </a:r>
            <a:r>
              <a:rPr lang="en-US" altLang="zh-CN" baseline="-25000" dirty="0">
                <a:ea typeface="宋体" charset="-122"/>
              </a:rPr>
              <a:t>1</a:t>
            </a:r>
            <a:r>
              <a:rPr lang="en-US" altLang="zh-CN" dirty="0">
                <a:ea typeface="宋体" charset="-122"/>
              </a:rPr>
              <a:t>’+Q</a:t>
            </a:r>
            <a:r>
              <a:rPr lang="en-US" altLang="zh-CN" baseline="-25000" dirty="0">
                <a:ea typeface="宋体" charset="-122"/>
              </a:rPr>
              <a:t>3</a:t>
            </a:r>
            <a:r>
              <a:rPr lang="en-US" altLang="zh-CN" dirty="0">
                <a:ea typeface="宋体" charset="-122"/>
              </a:rPr>
              <a:t>Q</a:t>
            </a:r>
            <a:r>
              <a:rPr lang="en-US" altLang="zh-CN" baseline="-25000" dirty="0">
                <a:ea typeface="宋体" charset="-122"/>
              </a:rPr>
              <a:t>1</a:t>
            </a:r>
          </a:p>
          <a:p>
            <a:pPr>
              <a:spcBef>
                <a:spcPts val="0"/>
              </a:spcBef>
            </a:pPr>
            <a:r>
              <a:rPr lang="en-US" altLang="zh-CN" dirty="0">
                <a:ea typeface="宋体" charset="-122"/>
              </a:rPr>
              <a:t>D</a:t>
            </a:r>
            <a:r>
              <a:rPr lang="en-US" altLang="zh-CN" baseline="-25000" dirty="0">
                <a:ea typeface="宋体" charset="-122"/>
              </a:rPr>
              <a:t>1</a:t>
            </a:r>
            <a:r>
              <a:rPr lang="en-US" altLang="zh-CN" dirty="0">
                <a:ea typeface="宋体" charset="-122"/>
              </a:rPr>
              <a:t>=Q</a:t>
            </a:r>
            <a:r>
              <a:rPr lang="en-US" altLang="zh-CN" baseline="-25000" dirty="0">
                <a:ea typeface="宋体" charset="-122"/>
              </a:rPr>
              <a:t>1</a:t>
            </a:r>
            <a:r>
              <a:rPr lang="en-US" altLang="zh-CN" dirty="0">
                <a:ea typeface="宋体" charset="-122"/>
              </a:rPr>
              <a:t>’</a:t>
            </a:r>
            <a:endParaRPr lang="en-US" altLang="zh-CN" baseline="-25000" dirty="0">
              <a:ea typeface="宋体" charset="-122"/>
            </a:endParaRPr>
          </a:p>
          <a:p>
            <a:pPr>
              <a:spcBef>
                <a:spcPts val="0"/>
              </a:spcBef>
            </a:pPr>
            <a:r>
              <a:rPr lang="en-US" altLang="zh-CN" dirty="0">
                <a:ea typeface="宋体" charset="-122"/>
              </a:rPr>
              <a:t>Z= Q</a:t>
            </a:r>
            <a:r>
              <a:rPr lang="en-US" altLang="zh-CN" baseline="-25000" dirty="0">
                <a:ea typeface="宋体" charset="-122"/>
              </a:rPr>
              <a:t>3</a:t>
            </a:r>
            <a:r>
              <a:rPr lang="en-US" altLang="zh-CN" dirty="0">
                <a:ea typeface="宋体" charset="-122"/>
              </a:rPr>
              <a:t>’Q</a:t>
            </a:r>
            <a:r>
              <a:rPr lang="en-US" altLang="zh-CN" baseline="-25000" dirty="0">
                <a:ea typeface="宋体" charset="-122"/>
              </a:rPr>
              <a:t>1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B62A063-3171-487F-8A2A-6D2B327197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204417"/>
              </p:ext>
            </p:extLst>
          </p:nvPr>
        </p:nvGraphicFramePr>
        <p:xfrm>
          <a:off x="360263" y="1755827"/>
          <a:ext cx="4898657" cy="315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557701" imgH="1694498" progId="">
                  <p:embed/>
                </p:oleObj>
              </mc:Choice>
              <mc:Fallback>
                <p:oleObj name="Visio" r:id="rId10" imgW="2557701" imgH="1694498" progId="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263" y="1755827"/>
                        <a:ext cx="4898657" cy="3154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79275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ITLE" val="C:\Program Files\PowerPlugs\3D Titles\Volume I\\Diamonds 02.p3d"/>
  <p:tag name="POWER3D TITLE SOUND" val="Synthesizer"/>
  <p:tag name="POWER3D TITLE OPTIONS" val="0 -1 158644 Reverse"/>
  <p:tag name="POWER3D TEXT0" val="The Science of Electronics"/>
  <p:tag name="POWER3D FONT0" val="Arial"/>
  <p:tag name="POWER3D TITLE OPTIONS0" val="1 1 0 100"/>
  <p:tag name="POWER3D TEXT1" val="Digital"/>
  <p:tag name="POWER3D FONT1" val="Arial"/>
  <p:tag name="POWER3D TITLE OPTIONS1" val="1 1 0 1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ITLE" val="C:\Program Files\PowerPlugs\3D Titles\Volume I\\Diamonds 02.p3d"/>
  <p:tag name="POWER3D TITLE SOUND" val="Synthesizer"/>
  <p:tag name="POWER3D TITLE OPTIONS" val="0 -1 158644 Reverse"/>
  <p:tag name="POWER3D TEXT0" val="The Science of Electronics"/>
  <p:tag name="POWER3D FONT0" val="Arial"/>
  <p:tag name="POWER3D TITLE OPTIONS0" val="1 1 0 100"/>
  <p:tag name="POWER3D TEXT1" val="Digital"/>
  <p:tag name="POWER3D FONT1" val="Arial"/>
  <p:tag name="POWER3D TITLE OPTIONS1" val="1 1 0 10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ITLE" val="C:\Program Files\PowerPlugs\3D Titles\Volume I\\Diamonds 02.p3d"/>
  <p:tag name="POWER3D TITLE SOUND" val="Synthesizer"/>
  <p:tag name="POWER3D TITLE OPTIONS" val="0 -1 158644 Reverse"/>
  <p:tag name="POWER3D TEXT0" val="The Science of Electronics"/>
  <p:tag name="POWER3D FONT0" val="Arial"/>
  <p:tag name="POWER3D TITLE OPTIONS0" val="1 1 0 100"/>
  <p:tag name="POWER3D TEXT1" val="Digital"/>
  <p:tag name="POWER3D FONT1" val="Arial"/>
  <p:tag name="POWER3D TITLE OPTIONS1" val="1 1 0 10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ITLE" val="C:\Program Files\PowerPlugs\3D Titles\Volume I\\Diamonds 02.p3d"/>
  <p:tag name="POWER3D TITLE SOUND" val="Synthesizer"/>
  <p:tag name="POWER3D TITLE OPTIONS" val="0 -1 158644 Reverse"/>
  <p:tag name="POWER3D TEXT0" val="The Science of Electronics"/>
  <p:tag name="POWER3D FONT0" val="Arial"/>
  <p:tag name="POWER3D TITLE OPTIONS0" val="1 1 0 100"/>
  <p:tag name="POWER3D TEXT1" val="Digital"/>
  <p:tag name="POWER3D FONT1" val="Arial"/>
  <p:tag name="POWER3D TITLE OPTIONS1" val="1 1 0 10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ITLE" val="C:\Program Files\PowerPlugs\3D Titles\Volume I\\Diamonds 02.p3d"/>
  <p:tag name="POWER3D TITLE SOUND" val="Synthesizer"/>
  <p:tag name="POWER3D TITLE OPTIONS" val="0 -1 158644 Reverse"/>
  <p:tag name="POWER3D TEXT0" val="The Science of Electronics"/>
  <p:tag name="POWER3D FONT0" val="Arial"/>
  <p:tag name="POWER3D TITLE OPTIONS0" val="1 1 0 100"/>
  <p:tag name="POWER3D TEXT1" val="Digital"/>
  <p:tag name="POWER3D FONT1" val="Arial"/>
  <p:tag name="POWER3D TITLE OPTIONS1" val="1 1 0 10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ITLE" val="C:\Program Files\PowerPlugs\3D Titles\Volume I\\Diamonds 02.p3d"/>
  <p:tag name="POWER3D TITLE SOUND" val="Synthesizer"/>
  <p:tag name="POWER3D TITLE OPTIONS" val="0 -1 158644 Reverse"/>
  <p:tag name="POWER3D TEXT0" val="The Science of Electronics"/>
  <p:tag name="POWER3D FONT0" val="Arial"/>
  <p:tag name="POWER3D TITLE OPTIONS0" val="1 1 0 100"/>
  <p:tag name="POWER3D TEXT1" val="Digital"/>
  <p:tag name="POWER3D FONT1" val="Arial"/>
  <p:tag name="POWER3D TITLE OPTIONS1" val="1 1 0 10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ITLE" val="C:\Program Files\PowerPlugs\3D Titles\Volume I\\Diamonds 02.p3d"/>
  <p:tag name="POWER3D TITLE SOUND" val="Synthesizer"/>
  <p:tag name="POWER3D TITLE OPTIONS" val="0 -1 158644 Reverse"/>
  <p:tag name="POWER3D TEXT0" val="The Science of Electronics"/>
  <p:tag name="POWER3D FONT0" val="Arial"/>
  <p:tag name="POWER3D TITLE OPTIONS0" val="1 1 0 100"/>
  <p:tag name="POWER3D TEXT1" val="Digital"/>
  <p:tag name="POWER3D FONT1" val="Arial"/>
  <p:tag name="POWER3D TITLE OPTIONS1" val="1 1 0 10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ITLE" val="C:\Program Files\PowerPlugs\3D Titles\Volume I\\Diamonds 02.p3d"/>
  <p:tag name="POWER3D TITLE SOUND" val="Synthesizer"/>
  <p:tag name="POWER3D TITLE OPTIONS" val="0 -1 158644 Reverse"/>
  <p:tag name="POWER3D TEXT0" val="The Science of Electronics"/>
  <p:tag name="POWER3D FONT0" val="Arial"/>
  <p:tag name="POWER3D TITLE OPTIONS0" val="1 1 0 100"/>
  <p:tag name="POWER3D TEXT1" val="Digital"/>
  <p:tag name="POWER3D FONT1" val="Arial"/>
  <p:tag name="POWER3D TITLE OPTIONS1" val="1 1 0 10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ITLE" val="C:\Program Files\PowerPlugs\3D Titles\Volume I\\Diamonds 02.p3d"/>
  <p:tag name="POWER3D TITLE SOUND" val="Synthesizer"/>
  <p:tag name="POWER3D TITLE OPTIONS" val="0 -1 158644 Reverse"/>
  <p:tag name="POWER3D TEXT0" val="The Science of Electronics"/>
  <p:tag name="POWER3D FONT0" val="Arial"/>
  <p:tag name="POWER3D TITLE OPTIONS0" val="1 1 0 100"/>
  <p:tag name="POWER3D TEXT1" val="Digital"/>
  <p:tag name="POWER3D FONT1" val="Arial"/>
  <p:tag name="POWER3D TITLE OPTIONS1" val="1 1 0 10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ITLE" val="C:\Program Files\PowerPlugs\3D Titles\Volume I\\Diamonds 02.p3d"/>
  <p:tag name="POWER3D TITLE SOUND" val="Synthesizer"/>
  <p:tag name="POWER3D TITLE OPTIONS" val="0 -1 158644 Reverse"/>
  <p:tag name="POWER3D TEXT0" val="The Science of Electronics"/>
  <p:tag name="POWER3D FONT0" val="Arial"/>
  <p:tag name="POWER3D TITLE OPTIONS0" val="1 1 0 100"/>
  <p:tag name="POWER3D TEXT1" val="Digital"/>
  <p:tag name="POWER3D FONT1" val="Arial"/>
  <p:tag name="POWER3D TITLE OPTIONS1" val="1 1 0 10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ITLE" val="C:\Program Files\PowerPlugs\3D Titles\Volume I\\Diamonds 02.p3d"/>
  <p:tag name="POWER3D TITLE SOUND" val="Synthesizer"/>
  <p:tag name="POWER3D TITLE OPTIONS" val="0 -1 158644 Reverse"/>
  <p:tag name="POWER3D TEXT0" val="The Science of Electronics"/>
  <p:tag name="POWER3D FONT0" val="Arial"/>
  <p:tag name="POWER3D TITLE OPTIONS0" val="1 1 0 100"/>
  <p:tag name="POWER3D TEXT1" val="Digital"/>
  <p:tag name="POWER3D FONT1" val="Arial"/>
  <p:tag name="POWER3D TITLE OPTIONS1" val="1 1 0 1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ITLE" val="C:\Program Files\PowerPlugs\3D Titles\Volume I\\Diamonds 02.p3d"/>
  <p:tag name="POWER3D TITLE SOUND" val="Synthesizer"/>
  <p:tag name="POWER3D TITLE OPTIONS" val="0 -1 158644 Reverse"/>
  <p:tag name="POWER3D TEXT0" val="The Science of Electronics"/>
  <p:tag name="POWER3D FONT0" val="Arial"/>
  <p:tag name="POWER3D TITLE OPTIONS0" val="1 1 0 100"/>
  <p:tag name="POWER3D TEXT1" val="Digital"/>
  <p:tag name="POWER3D FONT1" val="Arial"/>
  <p:tag name="POWER3D TITLE OPTIONS1" val="1 1 0 10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ITLE" val="C:\Program Files\PowerPlugs\3D Titles\Volume I\\Diamonds 02.p3d"/>
  <p:tag name="POWER3D TITLE SOUND" val="Synthesizer"/>
  <p:tag name="POWER3D TITLE OPTIONS" val="0 -1 158644 Reverse"/>
  <p:tag name="POWER3D TEXT0" val="The Science of Electronics"/>
  <p:tag name="POWER3D FONT0" val="Arial"/>
  <p:tag name="POWER3D TITLE OPTIONS0" val="1 1 0 100"/>
  <p:tag name="POWER3D TEXT1" val="Digital"/>
  <p:tag name="POWER3D FONT1" val="Arial"/>
  <p:tag name="POWER3D TITLE OPTIONS1" val="1 1 0 10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ITLE" val="C:\Program Files\PowerPlugs\3D Titles\Volume I\\Diamonds 02.p3d"/>
  <p:tag name="POWER3D TITLE SOUND" val="Synthesizer"/>
  <p:tag name="POWER3D TITLE OPTIONS" val="0 -1 158644 Reverse"/>
  <p:tag name="POWER3D TEXT0" val="The Science of Electronics"/>
  <p:tag name="POWER3D FONT0" val="Arial"/>
  <p:tag name="POWER3D TITLE OPTIONS0" val="1 1 0 100"/>
  <p:tag name="POWER3D TEXT1" val="Digital"/>
  <p:tag name="POWER3D FONT1" val="Arial"/>
  <p:tag name="POWER3D TITLE OPTIONS1" val="1 1 0 10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ITLE" val="C:\Program Files\PowerPlugs\3D Titles\Volume I\\Diamonds 02.p3d"/>
  <p:tag name="POWER3D TITLE SOUND" val="Synthesizer"/>
  <p:tag name="POWER3D TITLE OPTIONS" val="0 -1 158644 Reverse"/>
  <p:tag name="POWER3D TEXT0" val="The Science of Electronics"/>
  <p:tag name="POWER3D FONT0" val="Arial"/>
  <p:tag name="POWER3D TITLE OPTIONS0" val="1 1 0 100"/>
  <p:tag name="POWER3D TEXT1" val="Digital"/>
  <p:tag name="POWER3D FONT1" val="Arial"/>
  <p:tag name="POWER3D TITLE OPTIONS1" val="1 1 0 10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ITLE" val="C:\Program Files\PowerPlugs\3D Titles\Volume I\\Diamonds 02.p3d"/>
  <p:tag name="POWER3D TITLE SOUND" val="Synthesizer"/>
  <p:tag name="POWER3D TITLE OPTIONS" val="0 -1 158644 Reverse"/>
  <p:tag name="POWER3D TEXT0" val="The Science of Electronics"/>
  <p:tag name="POWER3D FONT0" val="Arial"/>
  <p:tag name="POWER3D TITLE OPTIONS0" val="1 1 0 100"/>
  <p:tag name="POWER3D TEXT1" val="Digital"/>
  <p:tag name="POWER3D FONT1" val="Arial"/>
  <p:tag name="POWER3D TITLE OPTIONS1" val="1 1 0 10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ITLE" val="C:\Program Files\PowerPlugs\3D Titles\Volume I\\Diamonds 02.p3d"/>
  <p:tag name="POWER3D TITLE SOUND" val="Synthesizer"/>
  <p:tag name="POWER3D TITLE OPTIONS" val="0 -1 158644 Reverse"/>
  <p:tag name="POWER3D TEXT0" val="The Science of Electronics"/>
  <p:tag name="POWER3D FONT0" val="Arial"/>
  <p:tag name="POWER3D TITLE OPTIONS0" val="1 1 0 100"/>
  <p:tag name="POWER3D TEXT1" val="Digital"/>
  <p:tag name="POWER3D FONT1" val="Arial"/>
  <p:tag name="POWER3D TITLE OPTIONS1" val="1 1 0 10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ITLE" val="C:\Program Files\PowerPlugs\3D Titles\Volume I\\Diamonds 02.p3d"/>
  <p:tag name="POWER3D TITLE SOUND" val="Synthesizer"/>
  <p:tag name="POWER3D TITLE OPTIONS" val="0 -1 158644 Reverse"/>
  <p:tag name="POWER3D TEXT0" val="The Science of Electronics"/>
  <p:tag name="POWER3D FONT0" val="Arial"/>
  <p:tag name="POWER3D TITLE OPTIONS0" val="1 1 0 100"/>
  <p:tag name="POWER3D TEXT1" val="Digital"/>
  <p:tag name="POWER3D FONT1" val="Arial"/>
  <p:tag name="POWER3D TITLE OPTIONS1" val="1 1 0 10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ITLE" val="C:\Program Files\PowerPlugs\3D Titles\Volume I\\Diamonds 02.p3d"/>
  <p:tag name="POWER3D TITLE SOUND" val="Synthesizer"/>
  <p:tag name="POWER3D TITLE OPTIONS" val="0 -1 158644 Reverse"/>
  <p:tag name="POWER3D TEXT0" val="The Science of Electronics"/>
  <p:tag name="POWER3D FONT0" val="Arial"/>
  <p:tag name="POWER3D TITLE OPTIONS0" val="1 1 0 100"/>
  <p:tag name="POWER3D TEXT1" val="Digital"/>
  <p:tag name="POWER3D FONT1" val="Arial"/>
  <p:tag name="POWER3D TITLE OPTIONS1" val="1 1 0 10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ITLE" val="C:\Program Files\PowerPlugs\3D Titles\Volume I\\Diamonds 02.p3d"/>
  <p:tag name="POWER3D TITLE SOUND" val="Synthesizer"/>
  <p:tag name="POWER3D TITLE OPTIONS" val="0 -1 158644 Reverse"/>
  <p:tag name="POWER3D TEXT0" val="The Science of Electronics"/>
  <p:tag name="POWER3D FONT0" val="Arial"/>
  <p:tag name="POWER3D TITLE OPTIONS0" val="1 1 0 100"/>
  <p:tag name="POWER3D TEXT1" val="Digital"/>
  <p:tag name="POWER3D FONT1" val="Arial"/>
  <p:tag name="POWER3D TITLE OPTIONS1" val="1 1 0 100"/>
</p:tagLst>
</file>

<file path=ppt/theme/theme1.xml><?xml version="1.0" encoding="utf-8"?>
<a:theme xmlns:a="http://schemas.openxmlformats.org/drawingml/2006/main" name="主题1">
  <a:themeElements>
    <a:clrScheme name="">
      <a:dk1>
        <a:srgbClr val="000000"/>
      </a:dk1>
      <a:lt1>
        <a:srgbClr val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FFFFFF"/>
      </a:accent3>
      <a:accent4>
        <a:srgbClr val="000000"/>
      </a:accent4>
      <a:accent5>
        <a:srgbClr val="D8AFB9"/>
      </a:accent5>
      <a:accent6>
        <a:srgbClr val="9B5CA9"/>
      </a:accent6>
      <a:hlink>
        <a:srgbClr val="FFDE66"/>
      </a:hlink>
      <a:folHlink>
        <a:srgbClr val="D490C5"/>
      </a:folHlink>
    </a:clrScheme>
    <a:fontScheme name="1_3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2">
            <a:schemeClr val="bg2">
              <a:alpha val="50000"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2">
            <a:schemeClr val="bg2">
              <a:alpha val="50000"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lnDef>
  </a:objectDefaults>
  <a:extraClrSchemeLst>
    <a:extraClrScheme>
      <a:clrScheme name="1_3 1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4EA693"/>
        </a:accent1>
        <a:accent2>
          <a:srgbClr val="ABA755"/>
        </a:accent2>
        <a:accent3>
          <a:srgbClr val="FFFFFF"/>
        </a:accent3>
        <a:accent4>
          <a:srgbClr val="174578"/>
        </a:accent4>
        <a:accent5>
          <a:srgbClr val="B2D0C8"/>
        </a:accent5>
        <a:accent6>
          <a:srgbClr val="9B974C"/>
        </a:accent6>
        <a:hlink>
          <a:srgbClr val="3981B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3 2">
        <a:dk1>
          <a:srgbClr val="124B98"/>
        </a:dk1>
        <a:lt1>
          <a:srgbClr val="FFFFFF"/>
        </a:lt1>
        <a:dk2>
          <a:srgbClr val="000000"/>
        </a:dk2>
        <a:lt2>
          <a:srgbClr val="DDDDDD"/>
        </a:lt2>
        <a:accent1>
          <a:srgbClr val="4976D1"/>
        </a:accent1>
        <a:accent2>
          <a:srgbClr val="4CB494"/>
        </a:accent2>
        <a:accent3>
          <a:srgbClr val="FFFFFF"/>
        </a:accent3>
        <a:accent4>
          <a:srgbClr val="0E3F81"/>
        </a:accent4>
        <a:accent5>
          <a:srgbClr val="B1BDE5"/>
        </a:accent5>
        <a:accent6>
          <a:srgbClr val="44A386"/>
        </a:accent6>
        <a:hlink>
          <a:srgbClr val="0099C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3 3">
        <a:dk1>
          <a:srgbClr val="1D528D"/>
        </a:dk1>
        <a:lt1>
          <a:srgbClr val="FFFFFF"/>
        </a:lt1>
        <a:dk2>
          <a:srgbClr val="000000"/>
        </a:dk2>
        <a:lt2>
          <a:srgbClr val="DDDDDD"/>
        </a:lt2>
        <a:accent1>
          <a:srgbClr val="25B1B1"/>
        </a:accent1>
        <a:accent2>
          <a:srgbClr val="5BACE9"/>
        </a:accent2>
        <a:accent3>
          <a:srgbClr val="FFFFFF"/>
        </a:accent3>
        <a:accent4>
          <a:srgbClr val="174578"/>
        </a:accent4>
        <a:accent5>
          <a:srgbClr val="ACD5D5"/>
        </a:accent5>
        <a:accent6>
          <a:srgbClr val="529BD3"/>
        </a:accent6>
        <a:hlink>
          <a:srgbClr val="6E71F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E04CCA0B-7B4D-40C2-9A8D-88D878A9EC02}" vid="{3DFFA2C3-ED51-4BC0-A1C9-46DF19DEE3E6}"/>
    </a:ext>
  </a:extLst>
</a:theme>
</file>

<file path=ppt/theme/theme2.xml><?xml version="1.0" encoding="utf-8"?>
<a:theme xmlns:a="http://schemas.openxmlformats.org/drawingml/2006/main" name="1_主题4">
  <a:themeElements>
    <a:clrScheme name="">
      <a:dk1>
        <a:srgbClr val="000000"/>
      </a:dk1>
      <a:lt1>
        <a:srgbClr val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FFFFFF"/>
      </a:accent3>
      <a:accent4>
        <a:srgbClr val="000000"/>
      </a:accent4>
      <a:accent5>
        <a:srgbClr val="D8AFB9"/>
      </a:accent5>
      <a:accent6>
        <a:srgbClr val="9B5CA9"/>
      </a:accent6>
      <a:hlink>
        <a:srgbClr val="FFDE66"/>
      </a:hlink>
      <a:folHlink>
        <a:srgbClr val="D490C5"/>
      </a:folHlink>
    </a:clrScheme>
    <a:fontScheme name="1_3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2">
            <a:schemeClr val="bg2">
              <a:alpha val="50000"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2">
            <a:schemeClr val="bg2">
              <a:alpha val="50000"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lnDef>
  </a:objectDefaults>
  <a:extraClrSchemeLst>
    <a:extraClrScheme>
      <a:clrScheme name="1_3 1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4EA693"/>
        </a:accent1>
        <a:accent2>
          <a:srgbClr val="ABA755"/>
        </a:accent2>
        <a:accent3>
          <a:srgbClr val="FFFFFF"/>
        </a:accent3>
        <a:accent4>
          <a:srgbClr val="174578"/>
        </a:accent4>
        <a:accent5>
          <a:srgbClr val="B2D0C8"/>
        </a:accent5>
        <a:accent6>
          <a:srgbClr val="9B974C"/>
        </a:accent6>
        <a:hlink>
          <a:srgbClr val="3981B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3 2">
        <a:dk1>
          <a:srgbClr val="124B98"/>
        </a:dk1>
        <a:lt1>
          <a:srgbClr val="FFFFFF"/>
        </a:lt1>
        <a:dk2>
          <a:srgbClr val="000000"/>
        </a:dk2>
        <a:lt2>
          <a:srgbClr val="DDDDDD"/>
        </a:lt2>
        <a:accent1>
          <a:srgbClr val="4976D1"/>
        </a:accent1>
        <a:accent2>
          <a:srgbClr val="4CB494"/>
        </a:accent2>
        <a:accent3>
          <a:srgbClr val="FFFFFF"/>
        </a:accent3>
        <a:accent4>
          <a:srgbClr val="0E3F81"/>
        </a:accent4>
        <a:accent5>
          <a:srgbClr val="B1BDE5"/>
        </a:accent5>
        <a:accent6>
          <a:srgbClr val="44A386"/>
        </a:accent6>
        <a:hlink>
          <a:srgbClr val="0099C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3 3">
        <a:dk1>
          <a:srgbClr val="1D528D"/>
        </a:dk1>
        <a:lt1>
          <a:srgbClr val="FFFFFF"/>
        </a:lt1>
        <a:dk2>
          <a:srgbClr val="000000"/>
        </a:dk2>
        <a:lt2>
          <a:srgbClr val="DDDDDD"/>
        </a:lt2>
        <a:accent1>
          <a:srgbClr val="25B1B1"/>
        </a:accent1>
        <a:accent2>
          <a:srgbClr val="5BACE9"/>
        </a:accent2>
        <a:accent3>
          <a:srgbClr val="FFFFFF"/>
        </a:accent3>
        <a:accent4>
          <a:srgbClr val="174578"/>
        </a:accent4>
        <a:accent5>
          <a:srgbClr val="ACD5D5"/>
        </a:accent5>
        <a:accent6>
          <a:srgbClr val="529BD3"/>
        </a:accent6>
        <a:hlink>
          <a:srgbClr val="6E71F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主题2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8269</TotalTime>
  <Words>6945</Words>
  <Application>Microsoft Office PowerPoint</Application>
  <PresentationFormat>宽屏</PresentationFormat>
  <Paragraphs>1279</Paragraphs>
  <Slides>113</Slides>
  <Notes>68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113</vt:i4>
      </vt:variant>
    </vt:vector>
  </HeadingPairs>
  <TitlesOfParts>
    <vt:vector size="129" baseType="lpstr">
      <vt:lpstr>微软雅黑</vt:lpstr>
      <vt:lpstr>Arial</vt:lpstr>
      <vt:lpstr>Cambria Math</vt:lpstr>
      <vt:lpstr>Comic Sans MS</vt:lpstr>
      <vt:lpstr>Impact</vt:lpstr>
      <vt:lpstr>Times</vt:lpstr>
      <vt:lpstr>Times New Roman</vt:lpstr>
      <vt:lpstr>Verdana</vt:lpstr>
      <vt:lpstr>Wingdings</vt:lpstr>
      <vt:lpstr>主题1</vt:lpstr>
      <vt:lpstr>1_主题4</vt:lpstr>
      <vt:lpstr>主题2</vt:lpstr>
      <vt:lpstr>公式</vt:lpstr>
      <vt:lpstr>CorelDRAW</vt:lpstr>
      <vt:lpstr>Visio</vt:lpstr>
      <vt:lpstr>Bitmap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 to implement a modulus-6 binary counter with a modulus-8 counter?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State Diagram of Mealy model</vt:lpstr>
      <vt:lpstr>State Diagram of Moore model</vt:lpstr>
      <vt:lpstr>State Diagram</vt:lpstr>
      <vt:lpstr>State Table（状态表）</vt:lpstr>
      <vt:lpstr>State Table</vt:lpstr>
      <vt:lpstr>Transition Table(状态转换表)</vt:lpstr>
      <vt:lpstr>Transition Table</vt:lpstr>
      <vt:lpstr>Excitation Table and Equations (激励表与激励函数)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Excitation Realization Cost</vt:lpstr>
      <vt:lpstr>Excitation Realization Cost</vt:lpstr>
      <vt:lpstr>Excitation Realization Cost</vt:lpstr>
      <vt:lpstr>PowerPoint 演示文稿</vt:lpstr>
      <vt:lpstr>Sequential Circuits’ Analysis</vt:lpstr>
      <vt:lpstr>Synchronous Sequential Circuit Analysis</vt:lpstr>
      <vt:lpstr>Analysis Examples</vt:lpstr>
      <vt:lpstr>Analysis Examples</vt:lpstr>
      <vt:lpstr>Analysis Examples</vt:lpstr>
      <vt:lpstr>PowerPoint 演示文稿</vt:lpstr>
      <vt:lpstr>PowerPoint 演示文稿</vt:lpstr>
      <vt:lpstr>PowerPoint 演示文稿</vt:lpstr>
      <vt:lpstr>Analysis Examples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Exercise</vt:lpstr>
      <vt:lpstr>PowerPoint 演示文稿</vt:lpstr>
      <vt:lpstr>PowerPoint 演示文稿</vt:lpstr>
      <vt:lpstr>PowerPoint 演示文稿</vt:lpstr>
      <vt:lpstr>Construction of State Diagrams</vt:lpstr>
      <vt:lpstr>Example 1:同步可逆十进制计数器</vt:lpstr>
      <vt:lpstr>PowerPoint 演示文稿</vt:lpstr>
      <vt:lpstr>Example 2-1:  Sequence Detector</vt:lpstr>
      <vt:lpstr>PowerPoint 演示文稿</vt:lpstr>
      <vt:lpstr>Example 2-2:  Sequence Detector</vt:lpstr>
      <vt:lpstr>PowerPoint 演示文稿</vt:lpstr>
      <vt:lpstr>PowerPoint 演示文稿</vt:lpstr>
      <vt:lpstr>J-K Flip Flop Design of a 4-bit Binary Up Counter </vt:lpstr>
      <vt:lpstr>PowerPoint 演示文稿</vt:lpstr>
      <vt:lpstr>PowerPoint 演示文稿</vt:lpstr>
      <vt:lpstr>PowerPoint 演示文稿</vt:lpstr>
      <vt:lpstr>PowerPoint 演示文稿</vt:lpstr>
      <vt:lpstr>J-K Flip Flop Design of a Binary Up Counter with EN and CO</vt:lpstr>
      <vt:lpstr>Synchronous binary counters using D flip-flops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Arbitrary Sequence Counter (任意序列计数器)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HOMEWORK</vt:lpstr>
    </vt:vector>
  </TitlesOfParts>
  <Company>self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David Buchla</dc:creator>
  <cp:lastModifiedBy>亦 冷</cp:lastModifiedBy>
  <cp:revision>207</cp:revision>
  <dcterms:created xsi:type="dcterms:W3CDTF">2006-09-20T21:54:22Z</dcterms:created>
  <dcterms:modified xsi:type="dcterms:W3CDTF">2022-12-06T08:15:57Z</dcterms:modified>
</cp:coreProperties>
</file>